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94" r:id="rId6"/>
    <p:sldId id="296" r:id="rId7"/>
    <p:sldId id="301" r:id="rId8"/>
    <p:sldId id="297" r:id="rId9"/>
    <p:sldId id="304" r:id="rId10"/>
    <p:sldId id="305" r:id="rId11"/>
    <p:sldId id="306" r:id="rId12"/>
    <p:sldId id="358" r:id="rId13"/>
    <p:sldId id="348" r:id="rId14"/>
    <p:sldId id="263" r:id="rId15"/>
    <p:sldId id="308" r:id="rId16"/>
    <p:sldId id="309" r:id="rId17"/>
    <p:sldId id="310" r:id="rId18"/>
    <p:sldId id="337" r:id="rId19"/>
    <p:sldId id="332" r:id="rId20"/>
    <p:sldId id="333" r:id="rId21"/>
    <p:sldId id="334" r:id="rId22"/>
    <p:sldId id="335" r:id="rId23"/>
    <p:sldId id="338" r:id="rId24"/>
    <p:sldId id="336" r:id="rId25"/>
    <p:sldId id="354" r:id="rId26"/>
    <p:sldId id="355" r:id="rId27"/>
    <p:sldId id="349" r:id="rId28"/>
    <p:sldId id="339" r:id="rId29"/>
    <p:sldId id="340" r:id="rId30"/>
    <p:sldId id="341" r:id="rId31"/>
    <p:sldId id="350" r:id="rId32"/>
    <p:sldId id="351" r:id="rId33"/>
    <p:sldId id="352" r:id="rId34"/>
    <p:sldId id="342" r:id="rId35"/>
    <p:sldId id="343" r:id="rId36"/>
    <p:sldId id="345" r:id="rId37"/>
    <p:sldId id="364" r:id="rId38"/>
    <p:sldId id="346" r:id="rId39"/>
    <p:sldId id="363" r:id="rId40"/>
    <p:sldId id="356" r:id="rId41"/>
    <p:sldId id="347" r:id="rId42"/>
    <p:sldId id="344" r:id="rId43"/>
    <p:sldId id="300" r:id="rId44"/>
    <p:sldId id="268" r:id="rId45"/>
    <p:sldId id="361" r:id="rId46"/>
    <p:sldId id="362" r:id="rId47"/>
    <p:sldId id="396" r:id="rId48"/>
    <p:sldId id="397" r:id="rId49"/>
    <p:sldId id="398" r:id="rId50"/>
    <p:sldId id="399" r:id="rId51"/>
    <p:sldId id="400" r:id="rId52"/>
    <p:sldId id="401" r:id="rId53"/>
    <p:sldId id="402" r:id="rId54"/>
    <p:sldId id="403" r:id="rId55"/>
    <p:sldId id="264" r:id="rId5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eking"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080808"/>
    <a:srgbClr val="BFBFBF"/>
    <a:srgbClr val="1C5A7C"/>
    <a:srgbClr val="E86E25"/>
    <a:srgbClr val="A5A5A5"/>
    <a:srgbClr val="007FB2"/>
    <a:srgbClr val="003300"/>
    <a:srgbClr val="213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commentAuthors" Target="commentAuthors.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18D3D-07AE-4564-9533-ACB9AC9C296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9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2.png"/><Relationship Id="rId1"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a:xfrm>
          <a:off x="0" y="0"/>
          <a:ext cx="0" cy="0"/>
          <a:chOff x="0" y="0"/>
          <a:chExt cx="0" cy="0"/>
        </a:xfrm>
      </p:grpSpPr>
      <p:sp>
        <p:nvSpPr>
          <p:cNvPr id="9" name="TextBox 19"/>
          <p:cNvSpPr txBox="1"/>
          <p:nvPr/>
        </p:nvSpPr>
        <p:spPr>
          <a:xfrm>
            <a:off x="635" y="2767965"/>
            <a:ext cx="12190095" cy="1322070"/>
          </a:xfrm>
          <a:prstGeom prst="rect">
            <a:avLst/>
          </a:prstGeom>
          <a:solidFill>
            <a:srgbClr val="007FB2">
              <a:alpha val="70000"/>
            </a:srgbClr>
          </a:solidFill>
          <a:effectLst>
            <a:outerShdw blurRad="50800" dist="38100" dir="2700000" algn="tl" rotWithShape="0">
              <a:prstClr val="black">
                <a:alpha val="40000"/>
              </a:prstClr>
            </a:outerShdw>
          </a:effectLst>
        </p:spPr>
        <p:txBody>
          <a:bodyPr wrap="square" rtlCol="0" anchor="ctr" anchorCtr="0">
            <a:spAutoFit/>
          </a:bodyPr>
          <a:lstStyle/>
          <a:p>
            <a:pPr algn="ctr"/>
            <a:r>
              <a:rPr lang="en-US" altLang="zh-CN" sz="4000" b="1" dirty="0" smtClean="0">
                <a:solidFill>
                  <a:schemeClr val="bg1"/>
                </a:solidFill>
                <a:latin typeface="微软雅黑" panose="020B0503020204020204" charset="-122"/>
                <a:ea typeface="微软雅黑" panose="020B0503020204020204" charset="-122"/>
              </a:rPr>
              <a:t>“</a:t>
            </a:r>
            <a:r>
              <a:rPr lang="zh-CN" altLang="en-US" sz="4000" b="1" dirty="0" smtClean="0">
                <a:solidFill>
                  <a:schemeClr val="bg1"/>
                </a:solidFill>
                <a:latin typeface="微软雅黑" panose="020B0503020204020204" charset="-122"/>
                <a:ea typeface="微软雅黑" panose="020B0503020204020204" charset="-122"/>
              </a:rPr>
              <a:t>中国知网</a:t>
            </a:r>
            <a:r>
              <a:rPr lang="en-US" altLang="zh-CN" sz="4000" b="1" dirty="0" smtClean="0">
                <a:solidFill>
                  <a:schemeClr val="bg1"/>
                </a:solidFill>
                <a:latin typeface="微软雅黑" panose="020B0503020204020204" charset="-122"/>
                <a:ea typeface="微软雅黑" panose="020B0503020204020204" charset="-122"/>
              </a:rPr>
              <a:t>”</a:t>
            </a:r>
            <a:r>
              <a:rPr lang="zh-CN" altLang="en-US" sz="4000" b="1" dirty="0" smtClean="0">
                <a:solidFill>
                  <a:schemeClr val="bg1"/>
                </a:solidFill>
                <a:latin typeface="微软雅黑" panose="020B0503020204020204" charset="-122"/>
                <a:ea typeface="微软雅黑" panose="020B0503020204020204" charset="-122"/>
              </a:rPr>
              <a:t>大学生论文检测系统（</a:t>
            </a:r>
            <a:r>
              <a:rPr lang="en-US" altLang="zh-CN" sz="4000" b="1" dirty="0" smtClean="0">
                <a:solidFill>
                  <a:schemeClr val="bg1"/>
                </a:solidFill>
                <a:latin typeface="微软雅黑" panose="020B0503020204020204" charset="-122"/>
                <a:ea typeface="微软雅黑" panose="020B0503020204020204" charset="-122"/>
              </a:rPr>
              <a:t>PMLC</a:t>
            </a:r>
            <a:r>
              <a:rPr lang="zh-CN" altLang="en-US" sz="4000" b="1" dirty="0" smtClean="0">
                <a:solidFill>
                  <a:schemeClr val="bg1"/>
                </a:solidFill>
                <a:latin typeface="微软雅黑" panose="020B0503020204020204" charset="-122"/>
                <a:ea typeface="微软雅黑" panose="020B0503020204020204" charset="-122"/>
              </a:rPr>
              <a:t>）</a:t>
            </a:r>
            <a:endParaRPr lang="zh-CN" altLang="en-US" sz="4000" b="1" dirty="0" smtClean="0">
              <a:solidFill>
                <a:schemeClr val="bg1"/>
              </a:solidFill>
              <a:latin typeface="微软雅黑" panose="020B0503020204020204" charset="-122"/>
              <a:ea typeface="微软雅黑" panose="020B0503020204020204" charset="-122"/>
            </a:endParaRPr>
          </a:p>
          <a:p>
            <a:pPr algn="ctr"/>
            <a:r>
              <a:rPr lang="zh-CN" altLang="en-US" sz="4000" b="1" dirty="0" smtClean="0">
                <a:solidFill>
                  <a:schemeClr val="bg1"/>
                </a:solidFill>
                <a:latin typeface="微软雅黑" panose="020B0503020204020204" charset="-122"/>
                <a:ea typeface="微软雅黑" panose="020B0503020204020204" charset="-122"/>
              </a:rPr>
              <a:t>操作指南</a:t>
            </a:r>
            <a:endParaRPr lang="zh-CN" altLang="en-US" sz="4000" b="1" dirty="0" smtClean="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3972560" y="4467860"/>
            <a:ext cx="4246880" cy="1014730"/>
          </a:xfrm>
          <a:prstGeom prst="rect">
            <a:avLst/>
          </a:prstGeom>
          <a:noFill/>
        </p:spPr>
        <p:txBody>
          <a:bodyPr wrap="none" rtlCol="0">
            <a:spAutoFit/>
          </a:bodyPr>
          <a:p>
            <a:pPr algn="ctr"/>
            <a:r>
              <a:rPr lang="zh-CN" altLang="en-US" sz="2000">
                <a:solidFill>
                  <a:schemeClr val="bg1"/>
                </a:solidFill>
                <a:latin typeface="微软雅黑" panose="020B0503020204020204" charset="-122"/>
                <a:ea typeface="微软雅黑" panose="020B0503020204020204" charset="-122"/>
              </a:rPr>
              <a:t>同方知网数字出版技术股份有限公司</a:t>
            </a:r>
            <a:endParaRPr lang="zh-CN" altLang="en-US" sz="2000">
              <a:solidFill>
                <a:schemeClr val="bg1"/>
              </a:solidFill>
              <a:latin typeface="微软雅黑" panose="020B0503020204020204" charset="-122"/>
              <a:ea typeface="微软雅黑" panose="020B0503020204020204" charset="-122"/>
            </a:endParaRPr>
          </a:p>
          <a:p>
            <a:pPr algn="ctr"/>
            <a:r>
              <a:rPr lang="zh-CN" altLang="en-US" sz="2000">
                <a:solidFill>
                  <a:schemeClr val="bg1"/>
                </a:solidFill>
                <a:latin typeface="微软雅黑" panose="020B0503020204020204" charset="-122"/>
                <a:ea typeface="微软雅黑" panose="020B0503020204020204" charset="-122"/>
              </a:rPr>
              <a:t>科研诚信技术分公司</a:t>
            </a:r>
            <a:endParaRPr lang="zh-CN" altLang="en-US" sz="2000">
              <a:solidFill>
                <a:schemeClr val="bg1"/>
              </a:solidFill>
              <a:latin typeface="微软雅黑" panose="020B0503020204020204" charset="-122"/>
              <a:ea typeface="微软雅黑" panose="020B0503020204020204" charset="-122"/>
            </a:endParaRPr>
          </a:p>
          <a:p>
            <a:pPr algn="ctr"/>
            <a:r>
              <a:rPr lang="zh-CN" altLang="en-US" sz="2000">
                <a:solidFill>
                  <a:schemeClr val="bg1"/>
                </a:solidFill>
                <a:latin typeface="微软雅黑" panose="020B0503020204020204" charset="-122"/>
                <a:ea typeface="微软雅黑" panose="020B0503020204020204" charset="-122"/>
              </a:rPr>
              <a:t>二〇一九</a:t>
            </a:r>
            <a:r>
              <a:rPr lang="zh-CN" altLang="en-US" sz="2000">
                <a:solidFill>
                  <a:schemeClr val="bg1"/>
                </a:solidFill>
                <a:latin typeface="微软雅黑" panose="020B0503020204020204" charset="-122"/>
                <a:ea typeface="微软雅黑" panose="020B0503020204020204" charset="-122"/>
              </a:rPr>
              <a:t>年</a:t>
            </a:r>
            <a:endParaRPr lang="zh-CN" altLang="en-US" sz="2000">
              <a:solidFill>
                <a:schemeClr val="bg1"/>
              </a:solidFill>
              <a:latin typeface="微软雅黑" panose="020B0503020204020204" charset="-122"/>
              <a:ea typeface="微软雅黑" panose="020B0503020204020204" charset="-122"/>
            </a:endParaRPr>
          </a:p>
        </p:txBody>
      </p:sp>
    </p:spTree>
  </p:cSld>
  <p:clrMapOvr>
    <a:masterClrMapping/>
  </p:clrMapOvr>
  <p:transition spd="slow" advTm="0">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118745" y="123825"/>
            <a:ext cx="576580" cy="597535"/>
            <a:chOff x="325" y="528"/>
            <a:chExt cx="908" cy="941"/>
          </a:xfrm>
        </p:grpSpPr>
        <p:sp>
          <p:nvSpPr>
            <p:cNvPr id="6" name="矩形 5"/>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4" name="矩形 3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3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账号设置（查询账号）</a:t>
            </a:r>
            <a:endParaRPr lang="zh-CN" altLang="en-US" sz="3000" b="1" spc="400" dirty="0">
              <a:solidFill>
                <a:srgbClr val="003300"/>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499745" y="1064895"/>
            <a:ext cx="9514205" cy="2076450"/>
          </a:xfrm>
          <a:prstGeom prst="rect">
            <a:avLst/>
          </a:prstGeom>
        </p:spPr>
      </p:pic>
      <p:pic>
        <p:nvPicPr>
          <p:cNvPr id="4" name="图片 3"/>
          <p:cNvPicPr>
            <a:picLocks noChangeAspect="1"/>
          </p:cNvPicPr>
          <p:nvPr/>
        </p:nvPicPr>
        <p:blipFill>
          <a:blip r:embed="rId2"/>
          <a:stretch>
            <a:fillRect/>
          </a:stretch>
        </p:blipFill>
        <p:spPr>
          <a:xfrm>
            <a:off x="2411095" y="2526665"/>
            <a:ext cx="3352165" cy="3980815"/>
          </a:xfrm>
          <a:prstGeom prst="rect">
            <a:avLst/>
          </a:prstGeom>
        </p:spPr>
      </p:pic>
      <p:sp>
        <p:nvSpPr>
          <p:cNvPr id="8" name="矩形 60"/>
          <p:cNvSpPr>
            <a:spLocks noChangeArrowheads="1"/>
          </p:cNvSpPr>
          <p:nvPr/>
        </p:nvSpPr>
        <p:spPr bwMode="auto">
          <a:xfrm>
            <a:off x="5763260" y="5336540"/>
            <a:ext cx="577469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sym typeface="+mn-ea"/>
              </a:rPr>
              <a:t>选择可查看的子账号</a:t>
            </a:r>
            <a:endParaRPr lang="zh-CN" sz="2000" dirty="0">
              <a:latin typeface="微软雅黑" panose="020B0503020204020204" charset="-122"/>
              <a:ea typeface="微软雅黑" panose="020B0503020204020204" charset="-122"/>
              <a:sym typeface="+mn-ea"/>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sym typeface="+mn-ea"/>
              </a:rPr>
              <a:t>选择可查看子账号的文件夹</a:t>
            </a:r>
            <a:endParaRPr lang="zh-CN" sz="2000" dirty="0">
              <a:latin typeface="微软雅黑" panose="020B0503020204020204" charset="-122"/>
              <a:ea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Effect transition="in" filter="wipe(left)">
                                      <p:cBhvr>
                                        <p:cTn id="18"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 name="Oval 128"/>
          <p:cNvSpPr>
            <a:spLocks noChangeAspect="1"/>
          </p:cNvSpPr>
          <p:nvPr/>
        </p:nvSpPr>
        <p:spPr>
          <a:xfrm>
            <a:off x="2239645" y="3009900"/>
            <a:ext cx="2425065" cy="2425065"/>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200" b="1" dirty="0" smtClean="0">
              <a:solidFill>
                <a:schemeClr val="bg1"/>
              </a:solidFill>
              <a:latin typeface="+mj-lt"/>
            </a:endParaRPr>
          </a:p>
        </p:txBody>
      </p:sp>
      <p:sp>
        <p:nvSpPr>
          <p:cNvPr id="130" name="Oval 129"/>
          <p:cNvSpPr>
            <a:spLocks noChangeAspect="1"/>
          </p:cNvSpPr>
          <p:nvPr/>
        </p:nvSpPr>
        <p:spPr>
          <a:xfrm>
            <a:off x="4348480" y="2183765"/>
            <a:ext cx="3495040" cy="349504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b="1" dirty="0">
              <a:solidFill>
                <a:schemeClr val="bg1"/>
              </a:solidFill>
              <a:latin typeface="+mj-lt"/>
            </a:endParaRPr>
          </a:p>
        </p:txBody>
      </p:sp>
      <p:sp>
        <p:nvSpPr>
          <p:cNvPr id="146" name="Oval 145"/>
          <p:cNvSpPr>
            <a:spLocks noChangeAspect="1"/>
          </p:cNvSpPr>
          <p:nvPr/>
        </p:nvSpPr>
        <p:spPr>
          <a:xfrm>
            <a:off x="6939280" y="4157980"/>
            <a:ext cx="2482215" cy="2482215"/>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b="1" dirty="0">
              <a:solidFill>
                <a:schemeClr val="bg1"/>
              </a:solidFill>
              <a:latin typeface="+mj-lt"/>
            </a:endParaRPr>
          </a:p>
        </p:txBody>
      </p:sp>
      <p:sp>
        <p:nvSpPr>
          <p:cNvPr id="115" name="Oval 114"/>
          <p:cNvSpPr>
            <a:spLocks noChangeAspect="1"/>
          </p:cNvSpPr>
          <p:nvPr/>
        </p:nvSpPr>
        <p:spPr>
          <a:xfrm>
            <a:off x="6084570" y="952500"/>
            <a:ext cx="1915795" cy="1915795"/>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b="1" dirty="0">
              <a:solidFill>
                <a:schemeClr val="bg1"/>
              </a:solidFill>
              <a:latin typeface="+mj-lt"/>
            </a:endParaRPr>
          </a:p>
        </p:txBody>
      </p:sp>
      <p:grpSp>
        <p:nvGrpSpPr>
          <p:cNvPr id="5" name="组合 4"/>
          <p:cNvGrpSpPr/>
          <p:nvPr/>
        </p:nvGrpSpPr>
        <p:grpSpPr>
          <a:xfrm>
            <a:off x="118745" y="123825"/>
            <a:ext cx="576580" cy="597535"/>
            <a:chOff x="325" y="528"/>
            <a:chExt cx="908" cy="941"/>
          </a:xfrm>
        </p:grpSpPr>
        <p:sp>
          <p:nvSpPr>
            <p:cNvPr id="6" name="矩形 5"/>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4" name="矩形 3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36" name="TextBox 36"/>
          <p:cNvSpPr txBox="1"/>
          <p:nvPr/>
        </p:nvSpPr>
        <p:spPr>
          <a:xfrm>
            <a:off x="790575" y="132080"/>
            <a:ext cx="1120902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账号设置（学生和教师账号设置方法）</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7" name="文本框 6"/>
          <p:cNvSpPr txBox="1"/>
          <p:nvPr/>
        </p:nvSpPr>
        <p:spPr>
          <a:xfrm>
            <a:off x="4636135" y="3423920"/>
            <a:ext cx="2919730" cy="1014730"/>
          </a:xfrm>
          <a:prstGeom prst="rect">
            <a:avLst/>
          </a:prstGeom>
          <a:noFill/>
        </p:spPr>
        <p:txBody>
          <a:bodyPr wrap="square" rtlCol="0" anchor="t">
            <a:spAutoFit/>
          </a:bodyPr>
          <a:p>
            <a:pPr algn="ctr"/>
            <a:r>
              <a:rPr lang="zh-CN" altLang="en-US" sz="3000" b="1" spc="400" dirty="0">
                <a:solidFill>
                  <a:srgbClr val="003300"/>
                </a:solidFill>
                <a:latin typeface="微软雅黑" panose="020B0503020204020204" charset="-122"/>
                <a:ea typeface="微软雅黑" panose="020B0503020204020204" charset="-122"/>
                <a:sym typeface="+mn-ea"/>
              </a:rPr>
              <a:t>学生和教师</a:t>
            </a:r>
            <a:endParaRPr lang="zh-CN" altLang="en-US" sz="3000" b="1" spc="400" dirty="0">
              <a:solidFill>
                <a:srgbClr val="003300"/>
              </a:solidFill>
              <a:latin typeface="微软雅黑" panose="020B0503020204020204" charset="-122"/>
              <a:ea typeface="微软雅黑" panose="020B0503020204020204" charset="-122"/>
              <a:sym typeface="+mn-ea"/>
            </a:endParaRPr>
          </a:p>
          <a:p>
            <a:pPr algn="ctr"/>
            <a:r>
              <a:rPr lang="zh-CN" altLang="en-US" sz="3000" b="1" spc="400" dirty="0">
                <a:solidFill>
                  <a:srgbClr val="003300"/>
                </a:solidFill>
                <a:latin typeface="微软雅黑" panose="020B0503020204020204" charset="-122"/>
                <a:ea typeface="微软雅黑" panose="020B0503020204020204" charset="-122"/>
                <a:sym typeface="+mn-ea"/>
              </a:rPr>
              <a:t>账号设置方法</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8" name="文本框 7"/>
          <p:cNvSpPr txBox="1"/>
          <p:nvPr/>
        </p:nvSpPr>
        <p:spPr>
          <a:xfrm>
            <a:off x="6084570" y="1402715"/>
            <a:ext cx="1916430" cy="1014730"/>
          </a:xfrm>
          <a:prstGeom prst="rect">
            <a:avLst/>
          </a:prstGeom>
          <a:noFill/>
        </p:spPr>
        <p:txBody>
          <a:bodyPr wrap="square" rtlCol="0" anchor="t">
            <a:spAutoFit/>
          </a:bodyPr>
          <a:p>
            <a:pPr algn="l"/>
            <a:r>
              <a:rPr lang="zh-CN" altLang="en-US" sz="2000" b="1" dirty="0">
                <a:latin typeface="微软雅黑" panose="020B0503020204020204" charset="-122"/>
                <a:ea typeface="微软雅黑" panose="020B0503020204020204" charset="-122"/>
                <a:sym typeface="+mn-ea"/>
              </a:rPr>
              <a:t>方法</a:t>
            </a:r>
            <a:r>
              <a:rPr lang="en-US" altLang="zh-CN" sz="2000" b="1" dirty="0">
                <a:latin typeface="微软雅黑" panose="020B0503020204020204" charset="-122"/>
                <a:ea typeface="微软雅黑" panose="020B0503020204020204" charset="-122"/>
                <a:sym typeface="+mn-ea"/>
              </a:rPr>
              <a:t>1</a:t>
            </a:r>
            <a:r>
              <a:rPr lang="zh-CN" altLang="en-US" sz="2000" b="1" dirty="0">
                <a:latin typeface="微软雅黑" panose="020B0503020204020204" charset="-122"/>
                <a:ea typeface="微软雅黑" panose="020B0503020204020204" charset="-122"/>
                <a:sym typeface="+mn-ea"/>
              </a:rPr>
              <a:t>：</a:t>
            </a:r>
            <a:endParaRPr lang="zh-CN" altLang="en-US" sz="2000" b="1" dirty="0">
              <a:latin typeface="微软雅黑" panose="020B0503020204020204" charset="-122"/>
              <a:ea typeface="微软雅黑" panose="020B0503020204020204" charset="-122"/>
              <a:sym typeface="+mn-ea"/>
            </a:endParaRPr>
          </a:p>
          <a:p>
            <a:pPr algn="l"/>
            <a:r>
              <a:rPr lang="zh-CN" altLang="en-US" sz="2000" b="1" dirty="0">
                <a:latin typeface="微软雅黑" panose="020B0503020204020204" charset="-122"/>
                <a:ea typeface="微软雅黑" panose="020B0503020204020204" charset="-122"/>
                <a:sym typeface="+mn-ea"/>
              </a:rPr>
              <a:t>导入账号</a:t>
            </a:r>
            <a:r>
              <a:rPr lang="en-US" altLang="zh-CN" sz="2000" b="1" dirty="0">
                <a:latin typeface="微软雅黑" panose="020B0503020204020204" charset="-122"/>
                <a:ea typeface="微软雅黑" panose="020B0503020204020204" charset="-122"/>
                <a:sym typeface="+mn-ea"/>
              </a:rPr>
              <a:t>—</a:t>
            </a:r>
            <a:r>
              <a:rPr lang="zh-CN" altLang="en-US" sz="2000" b="1" dirty="0">
                <a:latin typeface="微软雅黑" panose="020B0503020204020204" charset="-122"/>
                <a:ea typeface="微软雅黑" panose="020B0503020204020204" charset="-122"/>
                <a:sym typeface="+mn-ea"/>
              </a:rPr>
              <a:t>转移给子账号</a:t>
            </a:r>
            <a:endParaRPr lang="zh-CN" altLang="en-US" sz="2000" b="1" spc="400" dirty="0">
              <a:solidFill>
                <a:srgbClr val="003300"/>
              </a:solidFill>
              <a:latin typeface="微软雅黑" panose="020B0503020204020204" charset="-122"/>
              <a:ea typeface="微软雅黑" panose="020B0503020204020204" charset="-122"/>
              <a:sym typeface="+mn-ea"/>
            </a:endParaRPr>
          </a:p>
        </p:txBody>
      </p:sp>
      <p:sp>
        <p:nvSpPr>
          <p:cNvPr id="9" name="文本框 8"/>
          <p:cNvSpPr txBox="1"/>
          <p:nvPr/>
        </p:nvSpPr>
        <p:spPr>
          <a:xfrm>
            <a:off x="2537460" y="3714750"/>
            <a:ext cx="1829435" cy="1014730"/>
          </a:xfrm>
          <a:prstGeom prst="rect">
            <a:avLst/>
          </a:prstGeom>
          <a:noFill/>
        </p:spPr>
        <p:txBody>
          <a:bodyPr wrap="square" rtlCol="0" anchor="t">
            <a:spAutoFit/>
          </a:bodyPr>
          <a:p>
            <a:pPr algn="l"/>
            <a:r>
              <a:rPr lang="zh-CN" altLang="en-US" sz="2000" b="1" dirty="0">
                <a:latin typeface="微软雅黑" panose="020B0503020204020204" charset="-122"/>
                <a:ea typeface="微软雅黑" panose="020B0503020204020204" charset="-122"/>
                <a:sym typeface="+mn-ea"/>
              </a:rPr>
              <a:t>方法</a:t>
            </a:r>
            <a:r>
              <a:rPr lang="en-US" altLang="zh-CN" sz="2000" b="1" dirty="0">
                <a:latin typeface="微软雅黑" panose="020B0503020204020204" charset="-122"/>
                <a:ea typeface="微软雅黑" panose="020B0503020204020204" charset="-122"/>
                <a:sym typeface="+mn-ea"/>
              </a:rPr>
              <a:t>2</a:t>
            </a:r>
            <a:r>
              <a:rPr lang="zh-CN" altLang="en-US" sz="2000" b="1" dirty="0">
                <a:latin typeface="微软雅黑" panose="020B0503020204020204" charset="-122"/>
                <a:ea typeface="微软雅黑" panose="020B0503020204020204" charset="-122"/>
                <a:sym typeface="+mn-ea"/>
              </a:rPr>
              <a:t>：</a:t>
            </a:r>
            <a:endParaRPr lang="zh-CN" altLang="en-US" sz="2000" b="1" dirty="0">
              <a:latin typeface="微软雅黑" panose="020B0503020204020204" charset="-122"/>
              <a:ea typeface="微软雅黑" panose="020B0503020204020204" charset="-122"/>
              <a:sym typeface="+mn-ea"/>
            </a:endParaRPr>
          </a:p>
          <a:p>
            <a:pPr algn="l"/>
            <a:r>
              <a:rPr lang="zh-CN" altLang="en-US" sz="2000" b="1" dirty="0">
                <a:latin typeface="微软雅黑" panose="020B0503020204020204" charset="-122"/>
                <a:ea typeface="微软雅黑" panose="020B0503020204020204" charset="-122"/>
                <a:sym typeface="+mn-ea"/>
              </a:rPr>
              <a:t>选择子账号统一导入账号</a:t>
            </a:r>
            <a:endParaRPr lang="en-US" altLang="zh-CN" sz="2000" b="1" spc="400" dirty="0">
              <a:solidFill>
                <a:srgbClr val="003300"/>
              </a:solidFill>
              <a:latin typeface="微软雅黑" panose="020B0503020204020204" charset="-122"/>
              <a:ea typeface="微软雅黑" panose="020B0503020204020204" charset="-122"/>
              <a:sym typeface="+mn-ea"/>
            </a:endParaRPr>
          </a:p>
        </p:txBody>
      </p:sp>
      <p:sp>
        <p:nvSpPr>
          <p:cNvPr id="10" name="文本框 9"/>
          <p:cNvSpPr txBox="1"/>
          <p:nvPr/>
        </p:nvSpPr>
        <p:spPr>
          <a:xfrm>
            <a:off x="7289165" y="5045710"/>
            <a:ext cx="1781810" cy="706755"/>
          </a:xfrm>
          <a:prstGeom prst="rect">
            <a:avLst/>
          </a:prstGeom>
          <a:noFill/>
        </p:spPr>
        <p:txBody>
          <a:bodyPr wrap="square" rtlCol="0" anchor="t">
            <a:spAutoFit/>
          </a:bodyPr>
          <a:p>
            <a:pPr algn="l"/>
            <a:r>
              <a:rPr lang="zh-CN" sz="2000" b="1" dirty="0">
                <a:latin typeface="微软雅黑" panose="020B0503020204020204" charset="-122"/>
                <a:ea typeface="微软雅黑" panose="020B0503020204020204" charset="-122"/>
                <a:sym typeface="+mn-ea"/>
              </a:rPr>
              <a:t>方法</a:t>
            </a:r>
            <a:r>
              <a:rPr lang="en-US" altLang="zh-CN" sz="2000" b="1" dirty="0">
                <a:latin typeface="微软雅黑" panose="020B0503020204020204" charset="-122"/>
                <a:ea typeface="微软雅黑" panose="020B0503020204020204" charset="-122"/>
                <a:sym typeface="+mn-ea"/>
              </a:rPr>
              <a:t>3</a:t>
            </a:r>
            <a:r>
              <a:rPr lang="zh-CN" altLang="en-US" sz="2000" b="1" dirty="0">
                <a:latin typeface="微软雅黑" panose="020B0503020204020204" charset="-122"/>
                <a:ea typeface="微软雅黑" panose="020B0503020204020204" charset="-122"/>
                <a:sym typeface="+mn-ea"/>
              </a:rPr>
              <a:t>：</a:t>
            </a:r>
            <a:endParaRPr lang="zh-CN" altLang="en-US" sz="2000" b="1" dirty="0">
              <a:latin typeface="微软雅黑" panose="020B0503020204020204" charset="-122"/>
              <a:ea typeface="微软雅黑" panose="020B0503020204020204" charset="-122"/>
              <a:sym typeface="+mn-ea"/>
            </a:endParaRPr>
          </a:p>
          <a:p>
            <a:pPr algn="l"/>
            <a:r>
              <a:rPr lang="zh-CN" sz="2000" b="1" dirty="0">
                <a:latin typeface="微软雅黑" panose="020B0503020204020204" charset="-122"/>
                <a:ea typeface="微软雅黑" panose="020B0503020204020204" charset="-122"/>
                <a:sym typeface="+mn-ea"/>
              </a:rPr>
              <a:t>单独新建账号</a:t>
            </a:r>
            <a:endParaRPr lang="zh-CN" altLang="en-US" sz="2000" b="1" spc="400" dirty="0">
              <a:solidFill>
                <a:srgbClr val="003300"/>
              </a:solidFill>
              <a:latin typeface="微软雅黑" panose="020B0503020204020204" charset="-122"/>
              <a:ea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additive="base">
                                        <p:cTn id="7" dur="500" fill="hold"/>
                                        <p:tgtEl>
                                          <p:spTgt spid="130"/>
                                        </p:tgtEl>
                                        <p:attrNameLst>
                                          <p:attrName>ppt_x</p:attrName>
                                        </p:attrNameLst>
                                      </p:cBhvr>
                                      <p:tavLst>
                                        <p:tav tm="0">
                                          <p:val>
                                            <p:strVal val="#ppt_x"/>
                                          </p:val>
                                        </p:tav>
                                        <p:tav tm="100000">
                                          <p:val>
                                            <p:strVal val="#ppt_x"/>
                                          </p:val>
                                        </p:tav>
                                      </p:tavLst>
                                    </p:anim>
                                    <p:anim calcmode="lin" valueType="num">
                                      <p:cBhvr additive="base">
                                        <p:cTn id="8" dur="500" fill="hold"/>
                                        <p:tgtEl>
                                          <p:spTgt spid="13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1+#ppt_w/2"/>
                                          </p:val>
                                        </p:tav>
                                        <p:tav tm="100000">
                                          <p:val>
                                            <p:strVal val="#ppt_x"/>
                                          </p:val>
                                        </p:tav>
                                      </p:tavLst>
                                    </p:anim>
                                    <p:anim calcmode="lin" valueType="num">
                                      <p:cBhvr additive="base">
                                        <p:cTn id="18" dur="500" fill="hold"/>
                                        <p:tgtEl>
                                          <p:spTgt spid="115"/>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9"/>
                                        </p:tgtEl>
                                        <p:attrNameLst>
                                          <p:attrName>style.visibility</p:attrName>
                                        </p:attrNameLst>
                                      </p:cBhvr>
                                      <p:to>
                                        <p:strVal val="visible"/>
                                      </p:to>
                                    </p:set>
                                    <p:anim calcmode="lin" valueType="num">
                                      <p:cBhvr additive="base">
                                        <p:cTn id="27" dur="500" fill="hold"/>
                                        <p:tgtEl>
                                          <p:spTgt spid="129"/>
                                        </p:tgtEl>
                                        <p:attrNameLst>
                                          <p:attrName>ppt_x</p:attrName>
                                        </p:attrNameLst>
                                      </p:cBhvr>
                                      <p:tavLst>
                                        <p:tav tm="0">
                                          <p:val>
                                            <p:strVal val="0-#ppt_w/2"/>
                                          </p:val>
                                        </p:tav>
                                        <p:tav tm="100000">
                                          <p:val>
                                            <p:strVal val="#ppt_x"/>
                                          </p:val>
                                        </p:tav>
                                      </p:tavLst>
                                    </p:anim>
                                    <p:anim calcmode="lin" valueType="num">
                                      <p:cBhvr additive="base">
                                        <p:cTn id="28" dur="500" fill="hold"/>
                                        <p:tgtEl>
                                          <p:spTgt spid="12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46"/>
                                        </p:tgtEl>
                                        <p:attrNameLst>
                                          <p:attrName>style.visibility</p:attrName>
                                        </p:attrNameLst>
                                      </p:cBhvr>
                                      <p:to>
                                        <p:strVal val="visible"/>
                                      </p:to>
                                    </p:set>
                                    <p:anim calcmode="lin" valueType="num">
                                      <p:cBhvr additive="base">
                                        <p:cTn id="37" dur="500" fill="hold"/>
                                        <p:tgtEl>
                                          <p:spTgt spid="146"/>
                                        </p:tgtEl>
                                        <p:attrNameLst>
                                          <p:attrName>ppt_x</p:attrName>
                                        </p:attrNameLst>
                                      </p:cBhvr>
                                      <p:tavLst>
                                        <p:tav tm="0">
                                          <p:val>
                                            <p:strVal val="1+#ppt_w/2"/>
                                          </p:val>
                                        </p:tav>
                                        <p:tav tm="100000">
                                          <p:val>
                                            <p:strVal val="#ppt_x"/>
                                          </p:val>
                                        </p:tav>
                                      </p:tavLst>
                                    </p:anim>
                                    <p:anim calcmode="lin" valueType="num">
                                      <p:cBhvr additive="base">
                                        <p:cTn id="38" dur="500" fill="hold"/>
                                        <p:tgtEl>
                                          <p:spTgt spid="146"/>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46" grpId="0" animBg="1"/>
      <p:bldP spid="115" grpId="0" animBg="1"/>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2" name="矩形 1"/>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 name="矩形 2"/>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pic>
        <p:nvPicPr>
          <p:cNvPr id="16" name="图片 15"/>
          <p:cNvPicPr>
            <a:picLocks noChangeAspect="1"/>
          </p:cNvPicPr>
          <p:nvPr/>
        </p:nvPicPr>
        <p:blipFill>
          <a:blip r:embed="rId1"/>
          <a:stretch>
            <a:fillRect/>
          </a:stretch>
        </p:blipFill>
        <p:spPr>
          <a:xfrm>
            <a:off x="3938905" y="1546860"/>
            <a:ext cx="8020050" cy="3645535"/>
          </a:xfrm>
          <a:prstGeom prst="rect">
            <a:avLst/>
          </a:prstGeom>
          <a:effectLst>
            <a:outerShdw blurRad="50800" dist="38100" dir="2700000" algn="tl" rotWithShape="0">
              <a:prstClr val="black">
                <a:alpha val="40000"/>
              </a:prstClr>
            </a:outerShdw>
          </a:effectLst>
        </p:spPr>
      </p:pic>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pic>
        <p:nvPicPr>
          <p:cNvPr id="5" name="图片 4" descr="GQBTUD`L(%9]BI_RV[GSJ8S"/>
          <p:cNvPicPr>
            <a:picLocks noChangeAspect="1"/>
          </p:cNvPicPr>
          <p:nvPr/>
        </p:nvPicPr>
        <p:blipFill>
          <a:blip r:embed="rId2"/>
          <a:stretch>
            <a:fillRect/>
          </a:stretch>
        </p:blipFill>
        <p:spPr>
          <a:xfrm>
            <a:off x="581025" y="5192395"/>
            <a:ext cx="10058400" cy="1325245"/>
          </a:xfrm>
          <a:prstGeom prst="rect">
            <a:avLst/>
          </a:prstGeom>
        </p:spPr>
      </p:pic>
      <p:sp>
        <p:nvSpPr>
          <p:cNvPr id="98" name="文本框 97"/>
          <p:cNvSpPr txBox="1"/>
          <p:nvPr/>
        </p:nvSpPr>
        <p:spPr>
          <a:xfrm>
            <a:off x="118745" y="1546860"/>
            <a:ext cx="3237230" cy="13220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algn="l" fontAlgn="base">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rPr>
              <a:t>（</a:t>
            </a:r>
            <a:r>
              <a:rPr lang="en-US" altLang="zh-CN" sz="2000" b="1" dirty="0">
                <a:solidFill>
                  <a:srgbClr val="FF0000"/>
                </a:solidFill>
                <a:latin typeface="微软雅黑" panose="020B0503020204020204" charset="-122"/>
                <a:ea typeface="微软雅黑" panose="020B0503020204020204" charset="-122"/>
              </a:rPr>
              <a:t>1</a:t>
            </a:r>
            <a:r>
              <a:rPr lang="zh-CN" altLang="en-US" sz="2000" b="1" dirty="0">
                <a:solidFill>
                  <a:srgbClr val="FF0000"/>
                </a:solidFill>
                <a:latin typeface="微软雅黑" panose="020B0503020204020204" charset="-122"/>
                <a:ea typeface="微软雅黑" panose="020B0503020204020204" charset="-122"/>
              </a:rPr>
              <a:t>）下载表格，准备好学生数据</a:t>
            </a:r>
            <a:endParaRPr lang="zh-CN" altLang="en-US" sz="2000" dirty="0">
              <a:solidFill>
                <a:srgbClr val="1F1F1F"/>
              </a:solidFill>
              <a:latin typeface="微软雅黑" panose="020B0503020204020204" charset="-122"/>
              <a:ea typeface="微软雅黑" panose="020B0503020204020204" charset="-122"/>
            </a:endParaRPr>
          </a:p>
          <a:p>
            <a:pPr lvl="0" algn="l" fontAlgn="base">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（2）导入系统</a:t>
            </a:r>
            <a:endParaRPr lang="zh-CN" altLang="en-US" sz="2000" dirty="0">
              <a:solidFill>
                <a:srgbClr val="1F1F1F"/>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3</a:t>
            </a:r>
            <a:r>
              <a:rPr lang="zh-CN" altLang="en-US" sz="2000" dirty="0">
                <a:solidFill>
                  <a:srgbClr val="1F1F1F"/>
                </a:solidFill>
                <a:latin typeface="微软雅黑" panose="020B0503020204020204" charset="-122"/>
                <a:ea typeface="微软雅黑" panose="020B0503020204020204" charset="-122"/>
                <a:sym typeface="+mn-ea"/>
              </a:rPr>
              <a:t>）转移给子账号</a:t>
            </a:r>
            <a:endParaRPr lang="zh-CN" altLang="en-US" sz="2000" dirty="0">
              <a:solidFill>
                <a:srgbClr val="C00000"/>
              </a:solidFill>
              <a:latin typeface="微软雅黑" panose="020B0503020204020204" charset="-122"/>
              <a:ea typeface="微软雅黑" panose="020B0503020204020204" charset="-122"/>
            </a:endParaRPr>
          </a:p>
        </p:txBody>
      </p:sp>
      <p:sp>
        <p:nvSpPr>
          <p:cNvPr id="19" name="矩形 18"/>
          <p:cNvSpPr/>
          <p:nvPr/>
        </p:nvSpPr>
        <p:spPr>
          <a:xfrm>
            <a:off x="581025" y="5608955"/>
            <a:ext cx="10591165" cy="97726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8"/>
                                        </p:tgtEl>
                                        <p:attrNameLst>
                                          <p:attrName>style.visibility</p:attrName>
                                        </p:attrNameLst>
                                      </p:cBhvr>
                                      <p:to>
                                        <p:strVal val="visible"/>
                                      </p:to>
                                    </p:set>
                                    <p:animEffect transition="in" filter="fade">
                                      <p:cBhvr>
                                        <p:cTn id="12" dur="25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bldLvl="0" animBg="1"/>
      <p:bldP spid="1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2590800" y="2104390"/>
            <a:ext cx="8101330" cy="3630295"/>
          </a:xfrm>
          <a:prstGeom prst="rect">
            <a:avLst/>
          </a:prstGeom>
        </p:spPr>
      </p:pic>
      <p:sp>
        <p:nvSpPr>
          <p:cNvPr id="98" name="文本框 97"/>
          <p:cNvSpPr txBox="1"/>
          <p:nvPr/>
        </p:nvSpPr>
        <p:spPr>
          <a:xfrm>
            <a:off x="118745" y="1532890"/>
            <a:ext cx="3247390" cy="13220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）下载表格，准备好学生数据</a:t>
            </a:r>
            <a:endParaRPr lang="zh-CN" altLang="en-US"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sz="2000" b="1" dirty="0">
                <a:solidFill>
                  <a:srgbClr val="FF0000"/>
                </a:solidFill>
                <a:latin typeface="微软雅黑" panose="020B0503020204020204" charset="-122"/>
                <a:ea typeface="微软雅黑" panose="020B0503020204020204" charset="-122"/>
              </a:rPr>
              <a:t>（</a:t>
            </a:r>
            <a:r>
              <a:rPr lang="en-US" altLang="zh-CN" sz="2000" b="1" dirty="0">
                <a:solidFill>
                  <a:srgbClr val="FF0000"/>
                </a:solidFill>
                <a:latin typeface="微软雅黑" panose="020B0503020204020204" charset="-122"/>
                <a:ea typeface="微软雅黑" panose="020B0503020204020204" charset="-122"/>
              </a:rPr>
              <a:t>2</a:t>
            </a:r>
            <a:r>
              <a:rPr lang="zh-CN" sz="2000" b="1" dirty="0">
                <a:solidFill>
                  <a:srgbClr val="FF0000"/>
                </a:solidFill>
                <a:latin typeface="微软雅黑" panose="020B0503020204020204" charset="-122"/>
                <a:ea typeface="微软雅黑" panose="020B0503020204020204" charset="-122"/>
              </a:rPr>
              <a:t>）导入系统</a:t>
            </a:r>
            <a:endParaRPr lang="zh-CN" sz="2000" b="1" dirty="0">
              <a:solidFill>
                <a:srgbClr val="FF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3</a:t>
            </a:r>
            <a:r>
              <a:rPr lang="zh-CN" altLang="en-US" sz="2000" dirty="0">
                <a:solidFill>
                  <a:srgbClr val="1F1F1F"/>
                </a:solidFill>
                <a:latin typeface="微软雅黑" panose="020B0503020204020204" charset="-122"/>
                <a:ea typeface="微软雅黑" panose="020B0503020204020204" charset="-122"/>
                <a:sym typeface="+mn-ea"/>
              </a:rPr>
              <a:t>）转移给子账号</a:t>
            </a:r>
            <a:endParaRPr lang="zh-CN" sz="2000" dirty="0">
              <a:solidFill>
                <a:srgbClr val="C00000"/>
              </a:solidFill>
              <a:latin typeface="微软雅黑" panose="020B0503020204020204" charset="-122"/>
              <a:ea typeface="微软雅黑" panose="020B0503020204020204" charset="-122"/>
            </a:endParaRPr>
          </a:p>
        </p:txBody>
      </p:sp>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sp>
        <p:nvSpPr>
          <p:cNvPr id="9" name="文本框 8"/>
          <p:cNvSpPr txBox="1"/>
          <p:nvPr/>
        </p:nvSpPr>
        <p:spPr>
          <a:xfrm>
            <a:off x="9427845" y="4932045"/>
            <a:ext cx="2658745" cy="1476375"/>
          </a:xfrm>
          <a:prstGeom prst="rect">
            <a:avLst/>
          </a:prstGeom>
          <a:noFill/>
        </p:spPr>
        <p:txBody>
          <a:bodyPr wrap="square" rtlCol="0" anchor="t">
            <a:spAutoFit/>
          </a:bodyPr>
          <a:p>
            <a:pPr marL="342900" lvl="0" indent="-342900" algn="l" fontAlgn="base">
              <a:spcBef>
                <a:spcPct val="0"/>
              </a:spcBef>
              <a:spcAft>
                <a:spcPct val="0"/>
              </a:spcAft>
              <a:buFont typeface="Wingdings" panose="05000000000000000000" charset="0"/>
              <a:buChar char="l"/>
              <a:defRPr/>
            </a:pPr>
            <a:r>
              <a:rPr lang="zh-CN" altLang="en-US" dirty="0">
                <a:solidFill>
                  <a:srgbClr val="1F1F1F"/>
                </a:solidFill>
                <a:latin typeface="微软雅黑" panose="020B0503020204020204" charset="-122"/>
                <a:ea typeface="微软雅黑" panose="020B0503020204020204" charset="-122"/>
                <a:sym typeface="+mn-ea"/>
              </a:rPr>
              <a:t>学生：可设置是否分配篇数、查看报告单权限</a:t>
            </a:r>
            <a:endParaRPr lang="zh-CN" altLang="en-US" dirty="0">
              <a:solidFill>
                <a:srgbClr val="1F1F1F"/>
              </a:solidFill>
              <a:latin typeface="微软雅黑" panose="020B0503020204020204" charset="-122"/>
              <a:ea typeface="微软雅黑" panose="020B0503020204020204" charset="-122"/>
            </a:endParaRPr>
          </a:p>
          <a:p>
            <a:pPr marL="342900" lvl="0" indent="-342900" algn="l" fontAlgn="base">
              <a:spcBef>
                <a:spcPct val="0"/>
              </a:spcBef>
              <a:spcAft>
                <a:spcPct val="0"/>
              </a:spcAft>
              <a:buFont typeface="Wingdings" panose="05000000000000000000" charset="0"/>
              <a:buChar char="l"/>
              <a:defRPr/>
            </a:pPr>
            <a:r>
              <a:rPr lang="zh-CN" altLang="en-US" dirty="0">
                <a:solidFill>
                  <a:srgbClr val="1F1F1F"/>
                </a:solidFill>
                <a:latin typeface="微软雅黑" panose="020B0503020204020204" charset="-122"/>
                <a:ea typeface="微软雅黑" panose="020B0503020204020204" charset="-122"/>
                <a:sym typeface="+mn-ea"/>
              </a:rPr>
              <a:t>未分配篇数的学生：通知首次上传</a:t>
            </a:r>
            <a:endParaRPr lang="zh-CN" altLang="en-US"/>
          </a:p>
        </p:txBody>
      </p:sp>
      <p:cxnSp>
        <p:nvCxnSpPr>
          <p:cNvPr id="18" name="直接箭头连接符 17"/>
          <p:cNvCxnSpPr/>
          <p:nvPr/>
        </p:nvCxnSpPr>
        <p:spPr>
          <a:xfrm flipH="1">
            <a:off x="8888095" y="4932045"/>
            <a:ext cx="540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8"/>
                                        </p:tgtEl>
                                        <p:attrNameLst>
                                          <p:attrName>style.visibility</p:attrName>
                                        </p:attrNameLst>
                                      </p:cBhvr>
                                      <p:to>
                                        <p:strVal val="visible"/>
                                      </p:to>
                                    </p:set>
                                    <p:animEffect transition="in" filter="fade">
                                      <p:cBhvr>
                                        <p:cTn id="7" dur="25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1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sp>
        <p:nvSpPr>
          <p:cNvPr id="98" name="文本框 97"/>
          <p:cNvSpPr txBox="1"/>
          <p:nvPr/>
        </p:nvSpPr>
        <p:spPr>
          <a:xfrm>
            <a:off x="118745" y="1532890"/>
            <a:ext cx="3247390" cy="132207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）下载表格，准备好学生数据</a:t>
            </a:r>
            <a:endParaRPr lang="zh-CN" altLang="en-US"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2</a:t>
            </a:r>
            <a:r>
              <a:rPr lang="zh-CN" sz="2000" dirty="0">
                <a:solidFill>
                  <a:srgbClr val="1F1F1F"/>
                </a:solidFill>
                <a:latin typeface="微软雅黑" panose="020B0503020204020204" charset="-122"/>
                <a:ea typeface="微软雅黑" panose="020B0503020204020204" charset="-122"/>
                <a:sym typeface="+mn-ea"/>
              </a:rPr>
              <a:t>）导入系统</a:t>
            </a:r>
            <a:endParaRPr lang="zh-CN"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rPr>
              <a:t>（</a:t>
            </a:r>
            <a:r>
              <a:rPr lang="en-US" altLang="zh-CN" sz="2000" b="1" dirty="0">
                <a:solidFill>
                  <a:srgbClr val="FF0000"/>
                </a:solidFill>
                <a:latin typeface="微软雅黑" panose="020B0503020204020204" charset="-122"/>
                <a:ea typeface="微软雅黑" panose="020B0503020204020204" charset="-122"/>
              </a:rPr>
              <a:t>3</a:t>
            </a:r>
            <a:r>
              <a:rPr lang="zh-CN" altLang="en-US" sz="2000" b="1" dirty="0">
                <a:solidFill>
                  <a:srgbClr val="FF0000"/>
                </a:solidFill>
                <a:latin typeface="微软雅黑" panose="020B0503020204020204" charset="-122"/>
                <a:ea typeface="微软雅黑" panose="020B0503020204020204" charset="-122"/>
              </a:rPr>
              <a:t>）转移给子账号</a:t>
            </a:r>
            <a:endParaRPr lang="zh-CN" altLang="en-US" sz="2000" b="1" dirty="0">
              <a:solidFill>
                <a:srgbClr val="FF000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2570480" y="2117090"/>
            <a:ext cx="9523730" cy="4266565"/>
          </a:xfrm>
          <a:prstGeom prst="rect">
            <a:avLst/>
          </a:prstGeom>
        </p:spPr>
      </p:pic>
      <p:sp>
        <p:nvSpPr>
          <p:cNvPr id="19" name="矩形 18"/>
          <p:cNvSpPr/>
          <p:nvPr/>
        </p:nvSpPr>
        <p:spPr>
          <a:xfrm>
            <a:off x="4647565" y="2498725"/>
            <a:ext cx="7447280" cy="97726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6028690" y="3956050"/>
            <a:ext cx="1407795" cy="146494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9417050" y="3122930"/>
            <a:ext cx="2458720" cy="26162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8"/>
                                        </p:tgtEl>
                                        <p:attrNameLst>
                                          <p:attrName>style.visibility</p:attrName>
                                        </p:attrNameLst>
                                      </p:cBhvr>
                                      <p:to>
                                        <p:strVal val="visible"/>
                                      </p:to>
                                    </p:set>
                                    <p:animEffect transition="in" filter="fade">
                                      <p:cBhvr>
                                        <p:cTn id="7" dur="25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p:tgtEl>
                                          <p:spTgt spid="8"/>
                                        </p:tgtEl>
                                        <p:attrNameLst>
                                          <p:attrName>ppt_y</p:attrName>
                                        </p:attrNameLst>
                                      </p:cBhvr>
                                      <p:tavLst>
                                        <p:tav tm="0">
                                          <p:val>
                                            <p:strVal val="#ppt_y+#ppt_h*1.125000"/>
                                          </p:val>
                                        </p:tav>
                                        <p:tav tm="100000">
                                          <p:val>
                                            <p:strVal val="#ppt_y"/>
                                          </p:val>
                                        </p:tav>
                                      </p:tavLst>
                                    </p:anim>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19" grpId="0" bldLvl="0" animBg="1"/>
      <p:bldP spid="9" grpId="0" bldLvl="0" animBg="1"/>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2</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lvl="0"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2</a:t>
            </a:r>
            <a:r>
              <a:rPr lang="zh-CN" altLang="en-US"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sym typeface="+mn-ea"/>
              </a:rPr>
              <a:t>选择子账号统一导入学生</a:t>
            </a:r>
            <a:endParaRPr lang="en-US" altLang="zh-CN" sz="3000" b="1"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338580" y="2431415"/>
            <a:ext cx="9514205" cy="4199890"/>
          </a:xfrm>
          <a:prstGeom prst="rect">
            <a:avLst/>
          </a:prstGeom>
        </p:spPr>
      </p:pic>
      <p:sp>
        <p:nvSpPr>
          <p:cNvPr id="11" name="矩形 10"/>
          <p:cNvSpPr/>
          <p:nvPr/>
        </p:nvSpPr>
        <p:spPr>
          <a:xfrm>
            <a:off x="5172710" y="2311400"/>
            <a:ext cx="114300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353820" y="3241040"/>
            <a:ext cx="196469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9226550" y="4231640"/>
            <a:ext cx="681990" cy="210185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文本框 82"/>
          <p:cNvSpPr txBox="1"/>
          <p:nvPr/>
        </p:nvSpPr>
        <p:spPr>
          <a:xfrm>
            <a:off x="118745" y="1558925"/>
            <a:ext cx="8908415" cy="706755"/>
          </a:xfrm>
          <a:prstGeom prst="rect">
            <a:avLst/>
          </a:prstGeom>
          <a:noFill/>
        </p:spPr>
        <p:txBody>
          <a:bodyPr wrap="square" rtlCol="0">
            <a:spAutoFit/>
          </a:bodyPr>
          <a:p>
            <a:pPr lvl="0" indent="0" algn="l" fontAlgn="base">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下载表格</a:t>
            </a: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准备好学生数据</a:t>
            </a:r>
            <a:r>
              <a:rPr lang="zh-CN" altLang="en-US" sz="2000" dirty="0">
                <a:solidFill>
                  <a:srgbClr val="1F1F1F"/>
                </a:solidFill>
                <a:latin typeface="微软雅黑" panose="020B0503020204020204" charset="-122"/>
                <a:ea typeface="微软雅黑" panose="020B0503020204020204" charset="-122"/>
                <a:sym typeface="+mn-ea"/>
              </a:rPr>
              <a:t>（同方法</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a:t>
            </a:r>
            <a:endParaRPr lang="zh-CN" altLang="en-US" sz="2000" dirty="0">
              <a:solidFill>
                <a:srgbClr val="1F1F1F"/>
              </a:solidFill>
              <a:latin typeface="微软雅黑" panose="020B0503020204020204" charset="-122"/>
              <a:ea typeface="微软雅黑" panose="020B0503020204020204" charset="-122"/>
              <a:sym typeface="+mn-ea"/>
            </a:endParaRPr>
          </a:p>
          <a:p>
            <a:pPr lvl="0" indent="0" algn="l" fontAlgn="base">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sym typeface="+mn-ea"/>
              </a:rPr>
              <a:t>（</a:t>
            </a:r>
            <a:r>
              <a:rPr lang="en-US" altLang="zh-CN" sz="2000" b="1" dirty="0">
                <a:solidFill>
                  <a:srgbClr val="FF0000"/>
                </a:solidFill>
                <a:latin typeface="微软雅黑" panose="020B0503020204020204" charset="-122"/>
                <a:ea typeface="微软雅黑" panose="020B0503020204020204" charset="-122"/>
                <a:sym typeface="+mn-ea"/>
              </a:rPr>
              <a:t>2</a:t>
            </a:r>
            <a:r>
              <a:rPr lang="zh-CN" altLang="en-US" sz="2000" b="1" dirty="0">
                <a:solidFill>
                  <a:srgbClr val="FF0000"/>
                </a:solidFill>
                <a:latin typeface="微软雅黑" panose="020B0503020204020204" charset="-122"/>
                <a:ea typeface="微软雅黑" panose="020B0503020204020204" charset="-122"/>
                <a:sym typeface="+mn-ea"/>
              </a:rPr>
              <a:t>）</a:t>
            </a:r>
            <a:r>
              <a:rPr lang="zh-CN" altLang="en-US" sz="2000" b="1" dirty="0">
                <a:solidFill>
                  <a:srgbClr val="FF0000"/>
                </a:solidFill>
                <a:latin typeface="微软雅黑" panose="020B0503020204020204" charset="-122"/>
                <a:ea typeface="微软雅黑" panose="020B0503020204020204" charset="-122"/>
              </a:rPr>
              <a:t>选择特定子账号，上传学生</a:t>
            </a:r>
            <a:endParaRPr lang="zh-CN" altLang="en-US" sz="2000" b="1" dirty="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ppt_h*1.125000"/>
                                          </p:val>
                                        </p:tav>
                                        <p:tav tm="100000">
                                          <p:val>
                                            <p:strVal val="#ppt_y"/>
                                          </p:val>
                                        </p:tav>
                                      </p:tavLst>
                                    </p:anim>
                                    <p:animEffect transition="in" filter="wipe(up)">
                                      <p:cBhvr>
                                        <p:cTn id="8" dur="500"/>
                                        <p:tgtEl>
                                          <p:spTgt spid="97"/>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83"/>
                                        </p:tgtEl>
                                        <p:attrNameLst>
                                          <p:attrName>style.visibility</p:attrName>
                                        </p:attrNameLst>
                                      </p:cBhvr>
                                      <p:to>
                                        <p:strVal val="visible"/>
                                      </p:to>
                                    </p:set>
                                    <p:animEffect transition="in" filter="fade">
                                      <p:cBhvr>
                                        <p:cTn id="12" dur="25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P spid="83" grpId="0"/>
      <p:bldP spid="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账号设置（学生</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3</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lvl="0"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3</a:t>
            </a:r>
            <a:r>
              <a:rPr lang="zh-CN" altLang="en-US" sz="3000" b="1" dirty="0">
                <a:latin typeface="微软雅黑" panose="020B0503020204020204" charset="-122"/>
                <a:ea typeface="微软雅黑" panose="020B0503020204020204" charset="-122"/>
              </a:rPr>
              <a:t>：</a:t>
            </a:r>
            <a:r>
              <a:rPr lang="zh-CN" sz="3000" b="1" dirty="0">
                <a:latin typeface="微软雅黑" panose="020B0503020204020204" charset="-122"/>
                <a:ea typeface="微软雅黑" panose="020B0503020204020204" charset="-122"/>
                <a:sym typeface="+mn-ea"/>
              </a:rPr>
              <a:t>单独新建学生账号</a:t>
            </a:r>
            <a:endParaRPr lang="zh-CN" sz="3000" b="1"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235585" y="1736090"/>
            <a:ext cx="9523730" cy="3599815"/>
          </a:xfrm>
          <a:prstGeom prst="rect">
            <a:avLst/>
          </a:prstGeom>
        </p:spPr>
      </p:pic>
      <p:pic>
        <p:nvPicPr>
          <p:cNvPr id="9" name="图片 8"/>
          <p:cNvPicPr>
            <a:picLocks noChangeAspect="1"/>
          </p:cNvPicPr>
          <p:nvPr/>
        </p:nvPicPr>
        <p:blipFill>
          <a:blip r:embed="rId2"/>
          <a:stretch>
            <a:fillRect/>
          </a:stretch>
        </p:blipFill>
        <p:spPr>
          <a:xfrm>
            <a:off x="7489825" y="2646680"/>
            <a:ext cx="3695065" cy="3818890"/>
          </a:xfrm>
          <a:prstGeom prst="rect">
            <a:avLst/>
          </a:prstGeom>
        </p:spPr>
      </p:pic>
      <p:sp>
        <p:nvSpPr>
          <p:cNvPr id="11" name="矩形 10"/>
          <p:cNvSpPr/>
          <p:nvPr/>
        </p:nvSpPr>
        <p:spPr>
          <a:xfrm>
            <a:off x="1530350" y="1579880"/>
            <a:ext cx="114300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35585" y="3042920"/>
            <a:ext cx="2026285"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5082540" y="3637280"/>
            <a:ext cx="1341120" cy="41148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ppt_h*1.125000"/>
                                          </p:val>
                                        </p:tav>
                                        <p:tav tm="100000">
                                          <p:val>
                                            <p:strVal val="#ppt_y"/>
                                          </p:val>
                                        </p:tav>
                                      </p:tavLst>
                                    </p:anim>
                                    <p:animEffect transition="in" filter="wipe(up)">
                                      <p:cBhvr>
                                        <p:cTn id="8" dur="500"/>
                                        <p:tgtEl>
                                          <p:spTgt spid="9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 grpId="0" bldLvl="0" animBg="1"/>
      <p:bldP spid="10" grpId="0" bldLvl="0" animBg="1"/>
      <p:bldP spid="1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1058418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账号设置（指导教师</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sp>
        <p:nvSpPr>
          <p:cNvPr id="98" name="文本框 97"/>
          <p:cNvSpPr txBox="1"/>
          <p:nvPr/>
        </p:nvSpPr>
        <p:spPr>
          <a:xfrm>
            <a:off x="118745" y="1546860"/>
            <a:ext cx="6269355" cy="10147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indent="0" algn="l" fontAlgn="base">
              <a:spcBef>
                <a:spcPct val="0"/>
              </a:spcBef>
              <a:spcAft>
                <a:spcPct val="0"/>
              </a:spcAft>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sym typeface="+mn-ea"/>
              </a:rPr>
              <a:t>（</a:t>
            </a:r>
            <a:r>
              <a:rPr lang="en-US" altLang="zh-CN" sz="2000" b="1" dirty="0">
                <a:solidFill>
                  <a:srgbClr val="FF0000"/>
                </a:solidFill>
                <a:latin typeface="微软雅黑" panose="020B0503020204020204" charset="-122"/>
                <a:ea typeface="微软雅黑" panose="020B0503020204020204" charset="-122"/>
                <a:sym typeface="+mn-ea"/>
              </a:rPr>
              <a:t>1</a:t>
            </a:r>
            <a:r>
              <a:rPr lang="zh-CN" altLang="en-US" sz="2000" b="1" dirty="0">
                <a:solidFill>
                  <a:srgbClr val="FF0000"/>
                </a:solidFill>
                <a:latin typeface="微软雅黑" panose="020B0503020204020204" charset="-122"/>
                <a:ea typeface="微软雅黑" panose="020B0503020204020204" charset="-122"/>
                <a:sym typeface="+mn-ea"/>
              </a:rPr>
              <a:t>）下载表格，准备好教师数据</a:t>
            </a:r>
            <a:endParaRPr lang="zh-CN" altLang="en-US" sz="2000" b="1" dirty="0">
              <a:solidFill>
                <a:srgbClr val="FF0000"/>
              </a:solidFill>
              <a:latin typeface="微软雅黑" panose="020B0503020204020204" charset="-122"/>
              <a:ea typeface="微软雅黑" panose="020B0503020204020204" charset="-122"/>
              <a:sym typeface="+mn-ea"/>
            </a:endParaRPr>
          </a:p>
          <a:p>
            <a:pPr lvl="0" indent="0" algn="l" fontAlgn="base">
              <a:spcBef>
                <a:spcPct val="0"/>
              </a:spcBef>
              <a:spcAft>
                <a:spcPct val="0"/>
              </a:spcAft>
              <a:buFont typeface="Wingdings" panose="05000000000000000000" charset="0"/>
              <a:buNone/>
              <a:defRPr/>
            </a:pPr>
            <a:r>
              <a:rPr lang="zh-CN"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2</a:t>
            </a:r>
            <a:r>
              <a:rPr lang="zh-CN" sz="2000" dirty="0">
                <a:solidFill>
                  <a:srgbClr val="1F1F1F"/>
                </a:solidFill>
                <a:latin typeface="微软雅黑" panose="020B0503020204020204" charset="-122"/>
                <a:ea typeface="微软雅黑" panose="020B0503020204020204" charset="-122"/>
                <a:sym typeface="+mn-ea"/>
              </a:rPr>
              <a:t>）导入系统</a:t>
            </a:r>
            <a:endParaRPr lang="zh-CN"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3</a:t>
            </a:r>
            <a:r>
              <a:rPr lang="zh-CN" altLang="en-US" sz="2000" dirty="0">
                <a:solidFill>
                  <a:srgbClr val="1F1F1F"/>
                </a:solidFill>
                <a:latin typeface="微软雅黑" panose="020B0503020204020204" charset="-122"/>
                <a:ea typeface="微软雅黑" panose="020B0503020204020204" charset="-122"/>
                <a:sym typeface="+mn-ea"/>
              </a:rPr>
              <a:t>）转移给子账号</a:t>
            </a:r>
            <a:endParaRPr lang="zh-CN" altLang="en-US" sz="2000" dirty="0">
              <a:solidFill>
                <a:srgbClr val="C0000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2538730" y="2080895"/>
            <a:ext cx="9523730" cy="2818765"/>
          </a:xfrm>
          <a:prstGeom prst="rect">
            <a:avLst/>
          </a:prstGeom>
        </p:spPr>
      </p:pic>
      <p:sp>
        <p:nvSpPr>
          <p:cNvPr id="9" name="矩形 8"/>
          <p:cNvSpPr/>
          <p:nvPr/>
        </p:nvSpPr>
        <p:spPr>
          <a:xfrm>
            <a:off x="4711065" y="1997710"/>
            <a:ext cx="1066800" cy="47942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460625" y="2912745"/>
            <a:ext cx="2026285" cy="61658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154295" y="2519045"/>
            <a:ext cx="1524000" cy="28194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箭头连接符 13"/>
          <p:cNvCxnSpPr>
            <a:endCxn id="11" idx="2"/>
          </p:cNvCxnSpPr>
          <p:nvPr/>
        </p:nvCxnSpPr>
        <p:spPr>
          <a:xfrm flipV="1">
            <a:off x="4919980" y="2800985"/>
            <a:ext cx="1010920" cy="14325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2"/>
          <a:stretch>
            <a:fillRect/>
          </a:stretch>
        </p:blipFill>
        <p:spPr>
          <a:xfrm>
            <a:off x="1741805" y="5137785"/>
            <a:ext cx="5847715" cy="158115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98"/>
                                        </p:tgtEl>
                                        <p:attrNameLst>
                                          <p:attrName>style.visibility</p:attrName>
                                        </p:attrNameLst>
                                      </p:cBhvr>
                                      <p:to>
                                        <p:strVal val="visible"/>
                                      </p:to>
                                    </p:set>
                                    <p:animEffect transition="in" filter="fade">
                                      <p:cBhvr>
                                        <p:cTn id="12" dur="250"/>
                                        <p:tgtEl>
                                          <p:spTgt spid="98"/>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par>
                          <p:cTn id="23" fill="hold">
                            <p:stCondLst>
                              <p:cond delay="2000"/>
                            </p:stCondLst>
                            <p:childTnLst>
                              <p:par>
                                <p:cTn id="24" presetID="12" presetClass="entr" presetSubtype="4"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up)">
                                      <p:cBhvr>
                                        <p:cTn id="27" dur="500"/>
                                        <p:tgtEl>
                                          <p:spTgt spid="10"/>
                                        </p:tgtEl>
                                      </p:cBhvr>
                                    </p:animEffect>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p:tgtEl>
                                          <p:spTgt spid="11"/>
                                        </p:tgtEl>
                                        <p:attrNameLst>
                                          <p:attrName>ppt_y</p:attrName>
                                        </p:attrNameLst>
                                      </p:cBhvr>
                                      <p:tavLst>
                                        <p:tav tm="0">
                                          <p:val>
                                            <p:strVal val="#ppt_y+#ppt_h*1.125000"/>
                                          </p:val>
                                        </p:tav>
                                        <p:tav tm="100000">
                                          <p:val>
                                            <p:strVal val="#ppt_y"/>
                                          </p:val>
                                        </p:tav>
                                      </p:tavLst>
                                    </p:anim>
                                    <p:animEffect transition="in" filter="wipe(up)">
                                      <p:cBhvr>
                                        <p:cTn id="32" dur="500"/>
                                        <p:tgtEl>
                                          <p:spTgt spid="11"/>
                                        </p:tgtEl>
                                      </p:cBhvr>
                                    </p:animEffect>
                                  </p:childTnLst>
                                </p:cTn>
                              </p:par>
                            </p:childTnLst>
                          </p:cTn>
                        </p:par>
                        <p:par>
                          <p:cTn id="33" fill="hold">
                            <p:stCondLst>
                              <p:cond delay="3000"/>
                            </p:stCondLst>
                            <p:childTnLst>
                              <p:par>
                                <p:cTn id="34" presetID="12" presetClass="entr" presetSubtype="4"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ppt_y</p:attrName>
                                        </p:attrNameLst>
                                      </p:cBhvr>
                                      <p:tavLst>
                                        <p:tav tm="0">
                                          <p:val>
                                            <p:strVal val="#ppt_y+#ppt_h*1.125000"/>
                                          </p:val>
                                        </p:tav>
                                        <p:tav tm="100000">
                                          <p:val>
                                            <p:strVal val="#ppt_y"/>
                                          </p:val>
                                        </p:tav>
                                      </p:tavLst>
                                    </p:anim>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bldLvl="0" animBg="1"/>
      <p:bldP spid="9" grpId="0" bldLvl="0" animBg="1"/>
      <p:bldP spid="10" grpId="0" bldLvl="0" animBg="1"/>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 name="文本框 97"/>
          <p:cNvSpPr txBox="1"/>
          <p:nvPr/>
        </p:nvSpPr>
        <p:spPr>
          <a:xfrm>
            <a:off x="118745" y="1532890"/>
            <a:ext cx="4633595" cy="10147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）下载表格，准备好教师数据</a:t>
            </a:r>
            <a:endParaRPr lang="zh-CN" altLang="en-US"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sz="2000" b="1" dirty="0">
                <a:solidFill>
                  <a:srgbClr val="FF0000"/>
                </a:solidFill>
                <a:latin typeface="微软雅黑" panose="020B0503020204020204" charset="-122"/>
                <a:ea typeface="微软雅黑" panose="020B0503020204020204" charset="-122"/>
                <a:sym typeface="+mn-ea"/>
              </a:rPr>
              <a:t>（</a:t>
            </a:r>
            <a:r>
              <a:rPr lang="en-US" altLang="zh-CN" sz="2000" b="1" dirty="0">
                <a:solidFill>
                  <a:srgbClr val="FF0000"/>
                </a:solidFill>
                <a:latin typeface="微软雅黑" panose="020B0503020204020204" charset="-122"/>
                <a:ea typeface="微软雅黑" panose="020B0503020204020204" charset="-122"/>
                <a:sym typeface="+mn-ea"/>
              </a:rPr>
              <a:t>2</a:t>
            </a:r>
            <a:r>
              <a:rPr lang="zh-CN" sz="2000" b="1" dirty="0">
                <a:solidFill>
                  <a:srgbClr val="FF0000"/>
                </a:solidFill>
                <a:latin typeface="微软雅黑" panose="020B0503020204020204" charset="-122"/>
                <a:ea typeface="微软雅黑" panose="020B0503020204020204" charset="-122"/>
                <a:sym typeface="+mn-ea"/>
              </a:rPr>
              <a:t>）导入系统</a:t>
            </a:r>
            <a:endParaRPr lang="zh-CN" sz="2000" b="1" dirty="0">
              <a:solidFill>
                <a:srgbClr val="FF0000"/>
              </a:solidFill>
              <a:latin typeface="微软雅黑" panose="020B0503020204020204" charset="-122"/>
              <a:ea typeface="微软雅黑" panose="020B0503020204020204" charset="-122"/>
              <a:sym typeface="+mn-ea"/>
            </a:endParaRPr>
          </a:p>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3</a:t>
            </a:r>
            <a:r>
              <a:rPr lang="zh-CN" altLang="en-US" sz="2000" dirty="0">
                <a:solidFill>
                  <a:srgbClr val="1F1F1F"/>
                </a:solidFill>
                <a:latin typeface="微软雅黑" panose="020B0503020204020204" charset="-122"/>
                <a:ea typeface="微软雅黑" panose="020B0503020204020204" charset="-122"/>
                <a:sym typeface="+mn-ea"/>
              </a:rPr>
              <a:t>）转移给子账号</a:t>
            </a:r>
            <a:endParaRPr lang="zh-CN" sz="2000" dirty="0">
              <a:solidFill>
                <a:srgbClr val="C00000"/>
              </a:solidFill>
              <a:latin typeface="微软雅黑" panose="020B0503020204020204" charset="-122"/>
              <a:ea typeface="微软雅黑" panose="020B0503020204020204" charset="-122"/>
            </a:endParaRPr>
          </a:p>
        </p:txBody>
      </p:sp>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10553065"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账号设置（指导教师</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20775" y="2553335"/>
            <a:ext cx="9523730" cy="2818765"/>
          </a:xfrm>
          <a:prstGeom prst="rect">
            <a:avLst/>
          </a:prstGeom>
        </p:spPr>
      </p:pic>
      <p:sp>
        <p:nvSpPr>
          <p:cNvPr id="3" name="矩形 2"/>
          <p:cNvSpPr/>
          <p:nvPr/>
        </p:nvSpPr>
        <p:spPr>
          <a:xfrm>
            <a:off x="3749040" y="4610735"/>
            <a:ext cx="3672205" cy="76200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8"/>
                                        </p:tgtEl>
                                        <p:attrNameLst>
                                          <p:attrName>style.visibility</p:attrName>
                                        </p:attrNameLst>
                                      </p:cBhvr>
                                      <p:to>
                                        <p:strVal val="visible"/>
                                      </p:to>
                                    </p:set>
                                    <p:animEffect transition="in" filter="fade">
                                      <p:cBhvr>
                                        <p:cTn id="7" dur="250"/>
                                        <p:tgtEl>
                                          <p:spTgt spid="98"/>
                                        </p:tgtEl>
                                      </p:cBhvr>
                                    </p:animEffect>
                                  </p:childTnLst>
                                </p:cTn>
                              </p:par>
                            </p:childTnLst>
                          </p:cTn>
                        </p:par>
                        <p:par>
                          <p:cTn id="8" fill="hold">
                            <p:stCondLst>
                              <p:cond delay="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90575" y="2891790"/>
            <a:ext cx="9514205" cy="3314065"/>
          </a:xfrm>
          <a:prstGeom prst="rect">
            <a:avLst/>
          </a:prstGeom>
        </p:spPr>
      </p:pic>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10385425"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账号设置（指导教师</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1</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1</a:t>
            </a:r>
            <a:r>
              <a:rPr lang="zh-CN" altLang="en-US" sz="3000" b="1" dirty="0">
                <a:latin typeface="微软雅黑" panose="020B0503020204020204" charset="-122"/>
                <a:ea typeface="微软雅黑" panose="020B0503020204020204" charset="-122"/>
              </a:rPr>
              <a:t>：统一导入</a:t>
            </a:r>
            <a:r>
              <a:rPr lang="en-US" altLang="zh-CN"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rPr>
              <a:t>转移给子账号</a:t>
            </a:r>
            <a:endParaRPr lang="en-US" altLang="zh-CN" sz="3000" b="1" dirty="0">
              <a:latin typeface="微软雅黑" panose="020B0503020204020204" charset="-122"/>
              <a:ea typeface="微软雅黑" panose="020B0503020204020204" charset="-122"/>
            </a:endParaRPr>
          </a:p>
        </p:txBody>
      </p:sp>
      <p:sp>
        <p:nvSpPr>
          <p:cNvPr id="98" name="文本框 97"/>
          <p:cNvSpPr txBox="1"/>
          <p:nvPr/>
        </p:nvSpPr>
        <p:spPr>
          <a:xfrm>
            <a:off x="118745" y="1532890"/>
            <a:ext cx="6515735" cy="1014730"/>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pPr lvl="0" indent="0" algn="l" fontAlgn="base">
              <a:spcBef>
                <a:spcPct val="0"/>
              </a:spcBef>
              <a:spcAft>
                <a:spcPct val="0"/>
              </a:spcAft>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）下载表格，准备好教师数据</a:t>
            </a:r>
            <a:endParaRPr lang="zh-CN" altLang="en-US"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2</a:t>
            </a:r>
            <a:r>
              <a:rPr lang="zh-CN" sz="2000" dirty="0">
                <a:solidFill>
                  <a:srgbClr val="1F1F1F"/>
                </a:solidFill>
                <a:latin typeface="微软雅黑" panose="020B0503020204020204" charset="-122"/>
                <a:ea typeface="微软雅黑" panose="020B0503020204020204" charset="-122"/>
                <a:sym typeface="+mn-ea"/>
              </a:rPr>
              <a:t>）导入系统</a:t>
            </a:r>
            <a:endParaRPr lang="zh-CN" sz="2000" dirty="0">
              <a:solidFill>
                <a:srgbClr val="C00000"/>
              </a:solidFill>
              <a:latin typeface="微软雅黑" panose="020B0503020204020204" charset="-122"/>
              <a:ea typeface="微软雅黑" panose="020B0503020204020204" charset="-122"/>
            </a:endParaRPr>
          </a:p>
          <a:p>
            <a:pPr lvl="0" indent="0" algn="l" fontAlgn="base">
              <a:spcBef>
                <a:spcPct val="0"/>
              </a:spcBef>
              <a:spcAft>
                <a:spcPct val="0"/>
              </a:spcAft>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rPr>
              <a:t>（</a:t>
            </a:r>
            <a:r>
              <a:rPr lang="en-US" altLang="zh-CN" sz="2000" b="1" dirty="0">
                <a:solidFill>
                  <a:srgbClr val="FF0000"/>
                </a:solidFill>
                <a:latin typeface="微软雅黑" panose="020B0503020204020204" charset="-122"/>
                <a:ea typeface="微软雅黑" panose="020B0503020204020204" charset="-122"/>
              </a:rPr>
              <a:t>3</a:t>
            </a:r>
            <a:r>
              <a:rPr lang="zh-CN" altLang="en-US" sz="2000" b="1" dirty="0">
                <a:solidFill>
                  <a:srgbClr val="FF0000"/>
                </a:solidFill>
                <a:latin typeface="微软雅黑" panose="020B0503020204020204" charset="-122"/>
                <a:ea typeface="微软雅黑" panose="020B0503020204020204" charset="-122"/>
              </a:rPr>
              <a:t>）转移给子账号</a:t>
            </a:r>
            <a:endParaRPr lang="zh-CN" altLang="en-US" sz="2000" b="1" dirty="0">
              <a:solidFill>
                <a:srgbClr val="FF0000"/>
              </a:solidFill>
              <a:latin typeface="微软雅黑" panose="020B0503020204020204" charset="-122"/>
              <a:ea typeface="微软雅黑" panose="020B0503020204020204" charset="-122"/>
            </a:endParaRPr>
          </a:p>
        </p:txBody>
      </p:sp>
      <p:sp>
        <p:nvSpPr>
          <p:cNvPr id="19" name="矩形 18"/>
          <p:cNvSpPr/>
          <p:nvPr/>
        </p:nvSpPr>
        <p:spPr>
          <a:xfrm>
            <a:off x="3013075" y="3388995"/>
            <a:ext cx="7291705" cy="56769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306570" y="4382770"/>
            <a:ext cx="1407795" cy="146494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3013075" y="2802890"/>
            <a:ext cx="940435" cy="46101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790575" y="3263900"/>
            <a:ext cx="2030095" cy="46101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5714365" y="3556635"/>
            <a:ext cx="2292350" cy="35433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8"/>
                                        </p:tgtEl>
                                        <p:attrNameLst>
                                          <p:attrName>style.visibility</p:attrName>
                                        </p:attrNameLst>
                                      </p:cBhvr>
                                      <p:to>
                                        <p:strVal val="visible"/>
                                      </p:to>
                                    </p:set>
                                    <p:animEffect transition="in" filter="fade">
                                      <p:cBhvr>
                                        <p:cTn id="7" dur="25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0-#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bldLvl="0" animBg="1"/>
      <p:bldP spid="19" grpId="0" bldLvl="0" animBg="1"/>
      <p:bldP spid="9" grpId="0" bldLvl="0" animBg="1"/>
      <p:bldP spid="10" grpId="0" bldLvl="0" animBg="1"/>
      <p:bldP spid="3" grpId="0" bldLvl="0" animBg="1"/>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系统介绍</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01</a:t>
            </a:r>
            <a:endParaRPr lang="en-US" altLang="zh-CN" sz="3200" dirty="0">
              <a:solidFill>
                <a:schemeClr val="bg1"/>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管理员操作指南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03</a:t>
            </a:r>
            <a:endParaRPr lang="en-US" altLang="zh-CN" sz="3200" dirty="0">
              <a:solidFill>
                <a:srgbClr val="080808"/>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子账号操作指南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04</a:t>
            </a:r>
            <a:endParaRPr lang="en-US" altLang="zh-CN" sz="3200" dirty="0">
              <a:solidFill>
                <a:srgbClr val="080808"/>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学生操作指南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05</a:t>
            </a:r>
            <a:endParaRPr lang="en-US" altLang="zh-CN" sz="3200" dirty="0">
              <a:solidFill>
                <a:srgbClr val="080808"/>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0967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指导教师操作指南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06</a:t>
            </a:r>
            <a:endParaRPr lang="en-US" altLang="zh-CN" sz="3200" dirty="0">
              <a:solidFill>
                <a:srgbClr val="080808"/>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系统登录</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02</a:t>
            </a:r>
            <a:endParaRPr lang="en-US" altLang="zh-CN" sz="3200" dirty="0">
              <a:solidFill>
                <a:srgbClr val="080808"/>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10979785"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账号设置（指导教师</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2</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lvl="0"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2</a:t>
            </a:r>
            <a:r>
              <a:rPr lang="zh-CN" altLang="en-US" sz="3000" b="1" dirty="0">
                <a:latin typeface="微软雅黑" panose="020B0503020204020204" charset="-122"/>
                <a:ea typeface="微软雅黑" panose="020B0503020204020204" charset="-122"/>
              </a:rPr>
              <a:t>：</a:t>
            </a:r>
            <a:r>
              <a:rPr lang="zh-CN" altLang="en-US" sz="3000" b="1" dirty="0">
                <a:latin typeface="微软雅黑" panose="020B0503020204020204" charset="-122"/>
                <a:ea typeface="微软雅黑" panose="020B0503020204020204" charset="-122"/>
                <a:sym typeface="+mn-ea"/>
              </a:rPr>
              <a:t>选择子账号统一导入教师</a:t>
            </a:r>
            <a:endParaRPr lang="en-US" sz="3000" b="1"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338580" y="2431415"/>
            <a:ext cx="9514205" cy="4199890"/>
          </a:xfrm>
          <a:prstGeom prst="rect">
            <a:avLst/>
          </a:prstGeom>
        </p:spPr>
      </p:pic>
      <p:sp>
        <p:nvSpPr>
          <p:cNvPr id="11" name="矩形 10"/>
          <p:cNvSpPr/>
          <p:nvPr/>
        </p:nvSpPr>
        <p:spPr>
          <a:xfrm>
            <a:off x="5172710" y="2311400"/>
            <a:ext cx="114300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1353820" y="3241040"/>
            <a:ext cx="196469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9836150" y="4201160"/>
            <a:ext cx="681990" cy="210185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3" name="文本框 82"/>
          <p:cNvSpPr txBox="1"/>
          <p:nvPr/>
        </p:nvSpPr>
        <p:spPr>
          <a:xfrm>
            <a:off x="118745" y="1558925"/>
            <a:ext cx="8908415" cy="706755"/>
          </a:xfrm>
          <a:prstGeom prst="rect">
            <a:avLst/>
          </a:prstGeom>
          <a:noFill/>
        </p:spPr>
        <p:txBody>
          <a:bodyPr wrap="square" rtlCol="0">
            <a:spAutoFit/>
          </a:bodyPr>
          <a:p>
            <a:pPr lvl="0" indent="0" algn="l" fontAlgn="base">
              <a:buFont typeface="Wingdings" panose="05000000000000000000" charset="0"/>
              <a:buNone/>
              <a:defRPr/>
            </a:pP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下载表格</a:t>
            </a:r>
            <a:r>
              <a:rPr lang="zh-CN" altLang="en-US" sz="2000" dirty="0">
                <a:solidFill>
                  <a:srgbClr val="1F1F1F"/>
                </a:solidFill>
                <a:latin typeface="微软雅黑" panose="020B0503020204020204" charset="-122"/>
                <a:ea typeface="微软雅黑" panose="020B0503020204020204" charset="-122"/>
                <a:sym typeface="+mn-ea"/>
              </a:rPr>
              <a:t>，</a:t>
            </a:r>
            <a:r>
              <a:rPr lang="en-US" altLang="zh-CN" sz="2000" dirty="0">
                <a:solidFill>
                  <a:srgbClr val="1F1F1F"/>
                </a:solidFill>
                <a:latin typeface="微软雅黑" panose="020B0503020204020204" charset="-122"/>
                <a:ea typeface="微软雅黑" panose="020B0503020204020204" charset="-122"/>
                <a:sym typeface="+mn-ea"/>
              </a:rPr>
              <a:t>准备好</a:t>
            </a:r>
            <a:r>
              <a:rPr lang="zh-CN" altLang="en-US" sz="2000" dirty="0">
                <a:solidFill>
                  <a:srgbClr val="1F1F1F"/>
                </a:solidFill>
                <a:latin typeface="微软雅黑" panose="020B0503020204020204" charset="-122"/>
                <a:ea typeface="微软雅黑" panose="020B0503020204020204" charset="-122"/>
                <a:sym typeface="+mn-ea"/>
              </a:rPr>
              <a:t>教师</a:t>
            </a:r>
            <a:r>
              <a:rPr lang="en-US" altLang="zh-CN" sz="2000" dirty="0">
                <a:solidFill>
                  <a:srgbClr val="1F1F1F"/>
                </a:solidFill>
                <a:latin typeface="微软雅黑" panose="020B0503020204020204" charset="-122"/>
                <a:ea typeface="微软雅黑" panose="020B0503020204020204" charset="-122"/>
                <a:sym typeface="+mn-ea"/>
              </a:rPr>
              <a:t>数据</a:t>
            </a:r>
            <a:r>
              <a:rPr lang="zh-CN" altLang="en-US" sz="2000" dirty="0">
                <a:solidFill>
                  <a:srgbClr val="1F1F1F"/>
                </a:solidFill>
                <a:latin typeface="微软雅黑" panose="020B0503020204020204" charset="-122"/>
                <a:ea typeface="微软雅黑" panose="020B0503020204020204" charset="-122"/>
                <a:sym typeface="+mn-ea"/>
              </a:rPr>
              <a:t>（同方法</a:t>
            </a:r>
            <a:r>
              <a:rPr lang="en-US" altLang="zh-CN" sz="2000" dirty="0">
                <a:solidFill>
                  <a:srgbClr val="1F1F1F"/>
                </a:solidFill>
                <a:latin typeface="微软雅黑" panose="020B0503020204020204" charset="-122"/>
                <a:ea typeface="微软雅黑" panose="020B0503020204020204" charset="-122"/>
                <a:sym typeface="+mn-ea"/>
              </a:rPr>
              <a:t>1</a:t>
            </a:r>
            <a:r>
              <a:rPr lang="zh-CN" altLang="en-US" sz="2000" dirty="0">
                <a:solidFill>
                  <a:srgbClr val="1F1F1F"/>
                </a:solidFill>
                <a:latin typeface="微软雅黑" panose="020B0503020204020204" charset="-122"/>
                <a:ea typeface="微软雅黑" panose="020B0503020204020204" charset="-122"/>
                <a:sym typeface="+mn-ea"/>
              </a:rPr>
              <a:t>）</a:t>
            </a:r>
            <a:endParaRPr lang="zh-CN" altLang="en-US" sz="2000" dirty="0">
              <a:solidFill>
                <a:srgbClr val="1F1F1F"/>
              </a:solidFill>
              <a:latin typeface="微软雅黑" panose="020B0503020204020204" charset="-122"/>
              <a:ea typeface="微软雅黑" panose="020B0503020204020204" charset="-122"/>
              <a:sym typeface="+mn-ea"/>
            </a:endParaRPr>
          </a:p>
          <a:p>
            <a:pPr lvl="0" indent="0" algn="l" fontAlgn="base">
              <a:buFont typeface="Wingdings" panose="05000000000000000000" charset="0"/>
              <a:buNone/>
              <a:defRPr/>
            </a:pPr>
            <a:r>
              <a:rPr lang="zh-CN" altLang="en-US" sz="2000" b="1" dirty="0">
                <a:solidFill>
                  <a:srgbClr val="FF0000"/>
                </a:solidFill>
                <a:latin typeface="微软雅黑" panose="020B0503020204020204" charset="-122"/>
                <a:ea typeface="微软雅黑" panose="020B0503020204020204" charset="-122"/>
                <a:sym typeface="+mn-ea"/>
              </a:rPr>
              <a:t>（</a:t>
            </a:r>
            <a:r>
              <a:rPr lang="en-US" altLang="zh-CN" sz="2000" b="1" dirty="0">
                <a:solidFill>
                  <a:srgbClr val="FF0000"/>
                </a:solidFill>
                <a:latin typeface="微软雅黑" panose="020B0503020204020204" charset="-122"/>
                <a:ea typeface="微软雅黑" panose="020B0503020204020204" charset="-122"/>
                <a:sym typeface="+mn-ea"/>
              </a:rPr>
              <a:t>2</a:t>
            </a:r>
            <a:r>
              <a:rPr lang="zh-CN" altLang="en-US" sz="2000" b="1" dirty="0">
                <a:solidFill>
                  <a:srgbClr val="FF0000"/>
                </a:solidFill>
                <a:latin typeface="微软雅黑" panose="020B0503020204020204" charset="-122"/>
                <a:ea typeface="微软雅黑" panose="020B0503020204020204" charset="-122"/>
                <a:sym typeface="+mn-ea"/>
              </a:rPr>
              <a:t>）</a:t>
            </a:r>
            <a:r>
              <a:rPr lang="zh-CN" altLang="en-US" sz="2000" b="1" dirty="0">
                <a:solidFill>
                  <a:srgbClr val="FF0000"/>
                </a:solidFill>
                <a:latin typeface="微软雅黑" panose="020B0503020204020204" charset="-122"/>
                <a:ea typeface="微软雅黑" panose="020B0503020204020204" charset="-122"/>
              </a:rPr>
              <a:t>选择特定子账号，上传教师</a:t>
            </a:r>
            <a:endParaRPr lang="zh-CN" altLang="en-US" sz="2000" b="1" dirty="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ppt_h*1.125000"/>
                                          </p:val>
                                        </p:tav>
                                        <p:tav tm="100000">
                                          <p:val>
                                            <p:strVal val="#ppt_y"/>
                                          </p:val>
                                        </p:tav>
                                      </p:tavLst>
                                    </p:anim>
                                    <p:animEffect transition="in" filter="wipe(up)">
                                      <p:cBhvr>
                                        <p:cTn id="8" dur="500"/>
                                        <p:tgtEl>
                                          <p:spTgt spid="97"/>
                                        </p:tgtEl>
                                      </p:cBhvr>
                                    </p:animEffect>
                                  </p:childTnLst>
                                </p:cTn>
                              </p:par>
                            </p:childTnLst>
                          </p:cTn>
                        </p:par>
                        <p:par>
                          <p:cTn id="9" fill="hold">
                            <p:stCondLst>
                              <p:cond delay="500"/>
                            </p:stCondLst>
                            <p:childTnLst>
                              <p:par>
                                <p:cTn id="10" presetID="10" presetClass="entr" presetSubtype="0" fill="hold" grpId="0" nodeType="afterEffect">
                                  <p:stCondLst>
                                    <p:cond delay="0"/>
                                  </p:stCondLst>
                                  <p:iterate type="lt">
                                    <p:tmPct val="10000"/>
                                  </p:iterate>
                                  <p:childTnLst>
                                    <p:set>
                                      <p:cBhvr>
                                        <p:cTn id="11" dur="1" fill="hold">
                                          <p:stCondLst>
                                            <p:cond delay="0"/>
                                          </p:stCondLst>
                                        </p:cTn>
                                        <p:tgtEl>
                                          <p:spTgt spid="83"/>
                                        </p:tgtEl>
                                        <p:attrNameLst>
                                          <p:attrName>style.visibility</p:attrName>
                                        </p:attrNameLst>
                                      </p:cBhvr>
                                      <p:to>
                                        <p:strVal val="visible"/>
                                      </p:to>
                                    </p:set>
                                    <p:animEffect transition="in" filter="fade">
                                      <p:cBhvr>
                                        <p:cTn id="12" dur="25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4" grpId="0" bldLvl="0" animBg="1"/>
      <p:bldP spid="83"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18745" y="1679575"/>
            <a:ext cx="9523730" cy="2980690"/>
          </a:xfrm>
          <a:prstGeom prst="rect">
            <a:avLst/>
          </a:prstGeom>
        </p:spPr>
      </p:pic>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1066038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账号设置（指导教师</a:t>
            </a:r>
            <a:r>
              <a:rPr lang="zh-CN" altLang="en-US" sz="3000" b="1" dirty="0">
                <a:latin typeface="微软雅黑" panose="020B0503020204020204" charset="-122"/>
                <a:ea typeface="微软雅黑" panose="020B0503020204020204" charset="-122"/>
                <a:sym typeface="+mn-ea"/>
              </a:rPr>
              <a:t>方法</a:t>
            </a:r>
            <a:r>
              <a:rPr lang="en-US" altLang="zh-CN" sz="3000" b="1" dirty="0">
                <a:latin typeface="微软雅黑" panose="020B0503020204020204" charset="-122"/>
                <a:ea typeface="微软雅黑" panose="020B0503020204020204" charset="-122"/>
                <a:sym typeface="+mn-ea"/>
              </a:rPr>
              <a:t>3</a:t>
            </a:r>
            <a:r>
              <a:rPr lang="zh-CN" altLang="en-US" sz="3000" b="1" spc="400" dirty="0">
                <a:solidFill>
                  <a:srgbClr val="003300"/>
                </a:solidFill>
                <a:latin typeface="微软雅黑" panose="020B0503020204020204" charset="-122"/>
                <a:ea typeface="微软雅黑" panose="020B0503020204020204" charset="-122"/>
                <a:sym typeface="+mn-ea"/>
              </a:rPr>
              <a:t>）</a:t>
            </a:r>
            <a:endParaRPr lang="zh-CN" altLang="en-US" sz="3000" b="1" spc="400" dirty="0">
              <a:solidFill>
                <a:srgbClr val="003300"/>
              </a:solidFill>
              <a:latin typeface="微软雅黑" panose="020B0503020204020204" charset="-122"/>
              <a:ea typeface="微软雅黑" panose="020B0503020204020204" charset="-122"/>
            </a:endParaRPr>
          </a:p>
        </p:txBody>
      </p:sp>
      <p:sp>
        <p:nvSpPr>
          <p:cNvPr id="97" name="文本框 96"/>
          <p:cNvSpPr txBox="1"/>
          <p:nvPr/>
        </p:nvSpPr>
        <p:spPr>
          <a:xfrm>
            <a:off x="118745" y="887095"/>
            <a:ext cx="7887970" cy="553085"/>
          </a:xfrm>
          <a:prstGeom prst="rect">
            <a:avLst/>
          </a:prstGeom>
          <a:noFill/>
        </p:spPr>
        <p:txBody>
          <a:bodyPr wrap="square" rtlCol="0">
            <a:spAutoFit/>
          </a:bodyPr>
          <a:p>
            <a:pPr lvl="0" algn="l"/>
            <a:r>
              <a:rPr lang="zh-CN" altLang="en-US" sz="3000" b="1" dirty="0">
                <a:latin typeface="微软雅黑" panose="020B0503020204020204" charset="-122"/>
                <a:ea typeface="微软雅黑" panose="020B0503020204020204" charset="-122"/>
              </a:rPr>
              <a:t>方法</a:t>
            </a:r>
            <a:r>
              <a:rPr lang="en-US" altLang="zh-CN" sz="3000" b="1" dirty="0">
                <a:latin typeface="微软雅黑" panose="020B0503020204020204" charset="-122"/>
                <a:ea typeface="微软雅黑" panose="020B0503020204020204" charset="-122"/>
              </a:rPr>
              <a:t>3</a:t>
            </a:r>
            <a:r>
              <a:rPr lang="zh-CN" altLang="en-US" sz="3000" b="1" dirty="0">
                <a:latin typeface="微软雅黑" panose="020B0503020204020204" charset="-122"/>
                <a:ea typeface="微软雅黑" panose="020B0503020204020204" charset="-122"/>
              </a:rPr>
              <a:t>：</a:t>
            </a:r>
            <a:r>
              <a:rPr lang="zh-CN" sz="3000" b="1" dirty="0">
                <a:latin typeface="微软雅黑" panose="020B0503020204020204" charset="-122"/>
                <a:ea typeface="微软雅黑" panose="020B0503020204020204" charset="-122"/>
                <a:sym typeface="+mn-ea"/>
              </a:rPr>
              <a:t>单独新建指导教师账号</a:t>
            </a:r>
            <a:endParaRPr lang="zh-CN" sz="3000" b="1" dirty="0">
              <a:latin typeface="微软雅黑" panose="020B0503020204020204" charset="-122"/>
              <a:ea typeface="微软雅黑" panose="020B0503020204020204" charset="-122"/>
            </a:endParaRPr>
          </a:p>
        </p:txBody>
      </p:sp>
      <p:sp>
        <p:nvSpPr>
          <p:cNvPr id="11" name="矩形 10"/>
          <p:cNvSpPr/>
          <p:nvPr/>
        </p:nvSpPr>
        <p:spPr>
          <a:xfrm>
            <a:off x="2261870" y="1543685"/>
            <a:ext cx="114300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118745" y="1991360"/>
            <a:ext cx="2026285"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4884420" y="3317240"/>
            <a:ext cx="1341120" cy="41148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2"/>
          <a:stretch>
            <a:fillRect/>
          </a:stretch>
        </p:blipFill>
        <p:spPr>
          <a:xfrm>
            <a:off x="7061835" y="2826385"/>
            <a:ext cx="3676015" cy="324739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ppt_h*1.125000"/>
                                          </p:val>
                                        </p:tav>
                                        <p:tav tm="100000">
                                          <p:val>
                                            <p:strVal val="#ppt_y"/>
                                          </p:val>
                                        </p:tav>
                                      </p:tavLst>
                                    </p:anim>
                                    <p:animEffect transition="in" filter="wipe(up)">
                                      <p:cBhvr>
                                        <p:cTn id="8" dur="500"/>
                                        <p:tgtEl>
                                          <p:spTgt spid="9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11" grpId="0" bldLvl="0" animBg="1"/>
      <p:bldP spid="10" grpId="0" bldLvl="0" animBg="1"/>
      <p:bldP spid="1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03</a:t>
            </a:r>
            <a:r>
              <a:rPr lang="zh-CN" altLang="en-US" sz="3000" b="1" spc="400" dirty="0">
                <a:solidFill>
                  <a:srgbClr val="003300"/>
                </a:solidFill>
                <a:latin typeface="微软雅黑" panose="020B0503020204020204" charset="-122"/>
                <a:ea typeface="微软雅黑" panose="020B0503020204020204" charset="-122"/>
                <a:sym typeface="+mn-ea"/>
              </a:rPr>
              <a:t>通知学生首次上传</a:t>
            </a:r>
            <a:endParaRPr lang="zh-CN" altLang="en-US" sz="3000" b="1" spc="400" dirty="0">
              <a:solidFill>
                <a:srgbClr val="003300"/>
              </a:solidFill>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3941445" y="731520"/>
            <a:ext cx="7567930" cy="3455035"/>
          </a:xfrm>
          <a:prstGeom prst="rect">
            <a:avLst/>
          </a:prstGeom>
        </p:spPr>
      </p:pic>
      <p:pic>
        <p:nvPicPr>
          <p:cNvPr id="9" name="图片 8"/>
          <p:cNvPicPr>
            <a:picLocks noChangeAspect="1"/>
          </p:cNvPicPr>
          <p:nvPr/>
        </p:nvPicPr>
        <p:blipFill>
          <a:blip r:embed="rId2"/>
          <a:stretch>
            <a:fillRect/>
          </a:stretch>
        </p:blipFill>
        <p:spPr>
          <a:xfrm>
            <a:off x="5130800" y="4010660"/>
            <a:ext cx="6607175" cy="2557145"/>
          </a:xfrm>
          <a:prstGeom prst="rect">
            <a:avLst/>
          </a:prstGeom>
        </p:spPr>
      </p:pic>
      <p:pic>
        <p:nvPicPr>
          <p:cNvPr id="13" name="图片 12"/>
          <p:cNvPicPr>
            <a:picLocks noChangeAspect="1"/>
          </p:cNvPicPr>
          <p:nvPr/>
        </p:nvPicPr>
        <p:blipFill>
          <a:blip r:embed="rId3"/>
          <a:stretch>
            <a:fillRect/>
          </a:stretch>
        </p:blipFill>
        <p:spPr>
          <a:xfrm>
            <a:off x="8427085" y="2981325"/>
            <a:ext cx="3695065" cy="3818890"/>
          </a:xfrm>
          <a:prstGeom prst="rect">
            <a:avLst/>
          </a:prstGeom>
        </p:spPr>
      </p:pic>
      <p:grpSp>
        <p:nvGrpSpPr>
          <p:cNvPr id="41" name="组合 40"/>
          <p:cNvGrpSpPr/>
          <p:nvPr/>
        </p:nvGrpSpPr>
        <p:grpSpPr>
          <a:xfrm>
            <a:off x="174943" y="2422525"/>
            <a:ext cx="2555875" cy="2635250"/>
            <a:chOff x="8956" y="4209"/>
            <a:chExt cx="4025" cy="4150"/>
          </a:xfrm>
        </p:grpSpPr>
        <p:grpSp>
          <p:nvGrpSpPr>
            <p:cNvPr id="43" name="Group 42"/>
            <p:cNvGrpSpPr/>
            <p:nvPr/>
          </p:nvGrpSpPr>
          <p:grpSpPr>
            <a:xfrm>
              <a:off x="8956" y="4209"/>
              <a:ext cx="4025" cy="4150"/>
              <a:chOff x="3901165" y="1419610"/>
              <a:chExt cx="1346879" cy="1388936"/>
            </a:xfrm>
          </p:grpSpPr>
          <p:sp>
            <p:nvSpPr>
              <p:cNvPr id="38" name="Oval 37"/>
              <p:cNvSpPr/>
              <p:nvPr/>
            </p:nvSpPr>
            <p:spPr>
              <a:xfrm>
                <a:off x="3906374" y="1466878"/>
                <a:ext cx="1341670" cy="1341668"/>
              </a:xfrm>
              <a:prstGeom prst="ellipse">
                <a:avLst/>
              </a:prstGeom>
              <a:solidFill>
                <a:srgbClr val="007FB2"/>
              </a:solidFill>
              <a:ln>
                <a:solidFill>
                  <a:srgbClr val="007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sp>
            <p:nvSpPr>
              <p:cNvPr id="17" name="Oval 12"/>
              <p:cNvSpPr/>
              <p:nvPr/>
            </p:nvSpPr>
            <p:spPr>
              <a:xfrm>
                <a:off x="3901165" y="1419610"/>
                <a:ext cx="1341670" cy="1341668"/>
              </a:xfrm>
              <a:prstGeom prst="ellipse">
                <a:avLst/>
              </a:prstGeom>
              <a:solidFill>
                <a:schemeClr val="bg1"/>
              </a:solidFill>
              <a:ln w="38100">
                <a:solidFill>
                  <a:srgbClr val="007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grpSp>
        <p:sp>
          <p:nvSpPr>
            <p:cNvPr id="11" name="文本框 10"/>
            <p:cNvSpPr txBox="1"/>
            <p:nvPr/>
          </p:nvSpPr>
          <p:spPr>
            <a:xfrm>
              <a:off x="9189" y="5485"/>
              <a:ext cx="3558" cy="1598"/>
            </a:xfrm>
            <a:prstGeom prst="rect">
              <a:avLst/>
            </a:prstGeom>
            <a:noFill/>
          </p:spPr>
          <p:txBody>
            <a:bodyPr wrap="square" rtlCol="0">
              <a:spAutoFit/>
            </a:bodyPr>
            <a:p>
              <a:pPr algn="ctr"/>
              <a:r>
                <a:rPr lang="zh-CN" altLang="en-US" sz="2000" b="1">
                  <a:latin typeface="微软雅黑" panose="020B0503020204020204" charset="-122"/>
                  <a:ea typeface="微软雅黑" panose="020B0503020204020204" charset="-122"/>
                </a:rPr>
                <a:t>通知学生首次上传</a:t>
              </a:r>
              <a:endParaRPr lang="zh-CN" altLang="en-US" sz="2000" b="1">
                <a:latin typeface="微软雅黑" panose="020B0503020204020204" charset="-122"/>
                <a:ea typeface="微软雅黑" panose="020B0503020204020204" charset="-122"/>
              </a:endParaRPr>
            </a:p>
            <a:p>
              <a:pPr algn="ctr"/>
              <a:r>
                <a:rPr lang="en-US" altLang="zh-CN" sz="2000" b="1">
                  <a:latin typeface="微软雅黑" panose="020B0503020204020204" charset="-122"/>
                  <a:ea typeface="微软雅黑" panose="020B0503020204020204" charset="-122"/>
                </a:rPr>
                <a:t>=</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给学生分</a:t>
              </a:r>
              <a:r>
                <a:rPr lang="en-US" altLang="zh-CN" sz="2000" b="1">
                  <a:latin typeface="微软雅黑" panose="020B0503020204020204" charset="-122"/>
                  <a:ea typeface="微软雅黑" panose="020B0503020204020204" charset="-122"/>
                </a:rPr>
                <a:t>1</a:t>
              </a:r>
              <a:r>
                <a:rPr lang="zh-CN" altLang="en-US" sz="2000" b="1">
                  <a:latin typeface="微软雅黑" panose="020B0503020204020204" charset="-122"/>
                  <a:ea typeface="微软雅黑" panose="020B0503020204020204" charset="-122"/>
                </a:rPr>
                <a:t>篇篇数</a:t>
              </a:r>
              <a:endParaRPr lang="zh-CN" altLang="en-US" sz="2000" b="1">
                <a:latin typeface="微软雅黑" panose="020B0503020204020204" charset="-122"/>
                <a:ea typeface="微软雅黑" panose="020B0503020204020204" charset="-122"/>
              </a:endParaRPr>
            </a:p>
          </p:txBody>
        </p:sp>
      </p:grpSp>
      <p:grpSp>
        <p:nvGrpSpPr>
          <p:cNvPr id="39" name="组合 38"/>
          <p:cNvGrpSpPr/>
          <p:nvPr/>
        </p:nvGrpSpPr>
        <p:grpSpPr>
          <a:xfrm>
            <a:off x="1601470" y="1087120"/>
            <a:ext cx="1799590" cy="1799590"/>
            <a:chOff x="11497" y="2328"/>
            <a:chExt cx="2834" cy="2834"/>
          </a:xfrm>
        </p:grpSpPr>
        <p:grpSp>
          <p:nvGrpSpPr>
            <p:cNvPr id="18" name="Group 42"/>
            <p:cNvGrpSpPr/>
            <p:nvPr/>
          </p:nvGrpSpPr>
          <p:grpSpPr>
            <a:xfrm rot="0">
              <a:off x="11497" y="2328"/>
              <a:ext cx="2835" cy="2835"/>
              <a:chOff x="3901165" y="1419610"/>
              <a:chExt cx="1346879" cy="1388936"/>
            </a:xfrm>
            <a:solidFill>
              <a:srgbClr val="E86E25"/>
            </a:solidFill>
          </p:grpSpPr>
          <p:sp>
            <p:nvSpPr>
              <p:cNvPr id="22" name="Oval 37"/>
              <p:cNvSpPr/>
              <p:nvPr/>
            </p:nvSpPr>
            <p:spPr>
              <a:xfrm>
                <a:off x="3906374" y="1466878"/>
                <a:ext cx="1341670" cy="1341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sp>
            <p:nvSpPr>
              <p:cNvPr id="23" name="Oval 12"/>
              <p:cNvSpPr/>
              <p:nvPr/>
            </p:nvSpPr>
            <p:spPr>
              <a:xfrm>
                <a:off x="3901165" y="1419610"/>
                <a:ext cx="1341670" cy="13416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grpSp>
        <p:sp>
          <p:nvSpPr>
            <p:cNvPr id="12" name="文本框 11"/>
            <p:cNvSpPr txBox="1"/>
            <p:nvPr/>
          </p:nvSpPr>
          <p:spPr>
            <a:xfrm>
              <a:off x="11721" y="3019"/>
              <a:ext cx="2387" cy="1452"/>
            </a:xfrm>
            <a:prstGeom prst="rect">
              <a:avLst/>
            </a:prstGeom>
            <a:noFill/>
          </p:spPr>
          <p:txBody>
            <a:bodyPr wrap="square" rtlCol="0">
              <a:spAutoFit/>
            </a:bodyPr>
            <a:p>
              <a:pPr algn="ctr"/>
              <a:r>
                <a:rPr lang="zh-CN" altLang="en-US" b="1">
                  <a:solidFill>
                    <a:schemeClr val="bg1"/>
                  </a:solidFill>
                  <a:latin typeface="微软雅黑" panose="020B0503020204020204" charset="-122"/>
                  <a:ea typeface="微软雅黑" panose="020B0503020204020204" charset="-122"/>
                </a:rPr>
                <a:t>导入学生</a:t>
              </a:r>
              <a:r>
                <a:rPr lang="en-US" altLang="zh-CN" b="1">
                  <a:solidFill>
                    <a:schemeClr val="bg1"/>
                  </a:solidFill>
                  <a:latin typeface="微软雅黑" panose="020B0503020204020204" charset="-122"/>
                  <a:ea typeface="微软雅黑" panose="020B0503020204020204" charset="-122"/>
                </a:rPr>
                <a:t>“</a:t>
              </a:r>
              <a:r>
                <a:rPr lang="zh-CN" altLang="en-US" b="1">
                  <a:solidFill>
                    <a:schemeClr val="bg1"/>
                  </a:solidFill>
                  <a:latin typeface="微软雅黑" panose="020B0503020204020204" charset="-122"/>
                  <a:ea typeface="微软雅黑" panose="020B0503020204020204" charset="-122"/>
                </a:rPr>
                <a:t>分配</a:t>
              </a:r>
              <a:r>
                <a:rPr lang="en-US" altLang="zh-CN" b="1">
                  <a:solidFill>
                    <a:schemeClr val="bg1"/>
                  </a:solidFill>
                  <a:latin typeface="微软雅黑" panose="020B0503020204020204" charset="-122"/>
                  <a:ea typeface="微软雅黑" panose="020B0503020204020204" charset="-122"/>
                </a:rPr>
                <a:t>”</a:t>
              </a:r>
              <a:r>
                <a:rPr lang="zh-CN" altLang="en-US" b="1">
                  <a:solidFill>
                    <a:schemeClr val="bg1"/>
                  </a:solidFill>
                  <a:latin typeface="微软雅黑" panose="020B0503020204020204" charset="-122"/>
                  <a:ea typeface="微软雅黑" panose="020B0503020204020204" charset="-122"/>
                </a:rPr>
                <a:t>的，已有</a:t>
              </a:r>
              <a:r>
                <a:rPr lang="en-US" altLang="zh-CN" b="1">
                  <a:solidFill>
                    <a:schemeClr val="bg1"/>
                  </a:solidFill>
                  <a:latin typeface="微软雅黑" panose="020B0503020204020204" charset="-122"/>
                  <a:ea typeface="微软雅黑" panose="020B0503020204020204" charset="-122"/>
                </a:rPr>
                <a:t>1</a:t>
              </a:r>
              <a:r>
                <a:rPr lang="zh-CN" altLang="en-US" b="1">
                  <a:solidFill>
                    <a:schemeClr val="bg1"/>
                  </a:solidFill>
                  <a:latin typeface="微软雅黑" panose="020B0503020204020204" charset="-122"/>
                  <a:ea typeface="微软雅黑" panose="020B0503020204020204" charset="-122"/>
                </a:rPr>
                <a:t>篇</a:t>
              </a:r>
              <a:endParaRPr lang="zh-CN" altLang="en-US" b="1">
                <a:solidFill>
                  <a:schemeClr val="bg1"/>
                </a:solidFill>
                <a:latin typeface="微软雅黑" panose="020B0503020204020204" charset="-122"/>
                <a:ea typeface="微软雅黑" panose="020B0503020204020204" charset="-122"/>
              </a:endParaRPr>
            </a:p>
          </p:txBody>
        </p:sp>
      </p:grpSp>
      <p:grpSp>
        <p:nvGrpSpPr>
          <p:cNvPr id="40" name="组合 39"/>
          <p:cNvGrpSpPr/>
          <p:nvPr/>
        </p:nvGrpSpPr>
        <p:grpSpPr>
          <a:xfrm>
            <a:off x="1466215" y="4380230"/>
            <a:ext cx="1799590" cy="1799590"/>
            <a:chOff x="12747" y="5228"/>
            <a:chExt cx="2834" cy="2834"/>
          </a:xfrm>
        </p:grpSpPr>
        <p:grpSp>
          <p:nvGrpSpPr>
            <p:cNvPr id="25" name="Group 42"/>
            <p:cNvGrpSpPr/>
            <p:nvPr/>
          </p:nvGrpSpPr>
          <p:grpSpPr>
            <a:xfrm>
              <a:off x="12747" y="5228"/>
              <a:ext cx="2835" cy="2835"/>
              <a:chOff x="3901165" y="1419610"/>
              <a:chExt cx="1346879" cy="1388936"/>
            </a:xfrm>
          </p:grpSpPr>
          <p:sp>
            <p:nvSpPr>
              <p:cNvPr id="26" name="Oval 37"/>
              <p:cNvSpPr/>
              <p:nvPr/>
            </p:nvSpPr>
            <p:spPr>
              <a:xfrm>
                <a:off x="3906374" y="1466878"/>
                <a:ext cx="1341670" cy="1341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sp>
            <p:nvSpPr>
              <p:cNvPr id="32" name="Oval 12"/>
              <p:cNvSpPr/>
              <p:nvPr/>
            </p:nvSpPr>
            <p:spPr>
              <a:xfrm>
                <a:off x="3901165" y="1419610"/>
                <a:ext cx="1341670" cy="1341668"/>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grpSp>
        <p:sp>
          <p:nvSpPr>
            <p:cNvPr id="14" name="文本框 13"/>
            <p:cNvSpPr txBox="1"/>
            <p:nvPr/>
          </p:nvSpPr>
          <p:spPr>
            <a:xfrm>
              <a:off x="13092" y="5919"/>
              <a:ext cx="2144" cy="1452"/>
            </a:xfrm>
            <a:prstGeom prst="rect">
              <a:avLst/>
            </a:prstGeom>
            <a:noFill/>
          </p:spPr>
          <p:txBody>
            <a:bodyPr wrap="square" rtlCol="0">
              <a:spAutoFit/>
            </a:bodyPr>
            <a:p>
              <a:pPr algn="ctr"/>
              <a:r>
                <a:rPr lang="zh-CN" altLang="en-US" sz="1800" b="1">
                  <a:solidFill>
                    <a:schemeClr val="bg1"/>
                  </a:solidFill>
                  <a:latin typeface="微软雅黑" panose="020B0503020204020204" charset="-122"/>
                  <a:ea typeface="微软雅黑" panose="020B0503020204020204" charset="-122"/>
                </a:rPr>
                <a:t>单独新建学生，系统默认分配1篇</a:t>
              </a:r>
              <a:endParaRPr lang="zh-CN" altLang="en-US" sz="1800" b="1">
                <a:solidFill>
                  <a:schemeClr val="bg1"/>
                </a:solidFill>
                <a:latin typeface="微软雅黑" panose="020B0503020204020204" charset="-122"/>
                <a:ea typeface="微软雅黑" panose="020B0503020204020204" charset="-122"/>
              </a:endParaRPr>
            </a:p>
          </p:txBody>
        </p:sp>
      </p:grpSp>
      <p:grpSp>
        <p:nvGrpSpPr>
          <p:cNvPr id="37" name="组合 36"/>
          <p:cNvGrpSpPr/>
          <p:nvPr/>
        </p:nvGrpSpPr>
        <p:grpSpPr>
          <a:xfrm>
            <a:off x="2605405" y="2737485"/>
            <a:ext cx="1799590" cy="1799590"/>
            <a:chOff x="11450" y="7416"/>
            <a:chExt cx="2834" cy="2834"/>
          </a:xfrm>
        </p:grpSpPr>
        <p:grpSp>
          <p:nvGrpSpPr>
            <p:cNvPr id="34" name="Group 42"/>
            <p:cNvGrpSpPr/>
            <p:nvPr/>
          </p:nvGrpSpPr>
          <p:grpSpPr>
            <a:xfrm>
              <a:off x="11450" y="7416"/>
              <a:ext cx="2835" cy="2835"/>
              <a:chOff x="3906245" y="1419610"/>
              <a:chExt cx="1341799" cy="1388936"/>
            </a:xfrm>
          </p:grpSpPr>
          <p:sp>
            <p:nvSpPr>
              <p:cNvPr id="35" name="Oval 37"/>
              <p:cNvSpPr/>
              <p:nvPr/>
            </p:nvSpPr>
            <p:spPr>
              <a:xfrm>
                <a:off x="3906374" y="1466878"/>
                <a:ext cx="1341670" cy="134166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sp>
            <p:nvSpPr>
              <p:cNvPr id="36" name="Oval 12"/>
              <p:cNvSpPr/>
              <p:nvPr/>
            </p:nvSpPr>
            <p:spPr>
              <a:xfrm>
                <a:off x="3906245" y="1419610"/>
                <a:ext cx="1341670" cy="1341668"/>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grpSp>
        <p:sp>
          <p:nvSpPr>
            <p:cNvPr id="15" name="文本框 14"/>
            <p:cNvSpPr txBox="1"/>
            <p:nvPr/>
          </p:nvSpPr>
          <p:spPr>
            <a:xfrm>
              <a:off x="11458" y="8107"/>
              <a:ext cx="2819" cy="1452"/>
            </a:xfrm>
            <a:prstGeom prst="rect">
              <a:avLst/>
            </a:prstGeom>
            <a:noFill/>
          </p:spPr>
          <p:txBody>
            <a:bodyPr wrap="square" rtlCol="0">
              <a:spAutoFit/>
            </a:bodyPr>
            <a:p>
              <a:pPr algn="ctr"/>
              <a:r>
                <a:rPr lang="zh-CN" altLang="en-US" sz="1800" b="1">
                  <a:solidFill>
                    <a:schemeClr val="bg1"/>
                  </a:solidFill>
                  <a:latin typeface="微软雅黑" panose="020B0503020204020204" charset="-122"/>
                  <a:ea typeface="微软雅黑" panose="020B0503020204020204" charset="-122"/>
                </a:rPr>
                <a:t>导入学生“不分配”，通知首次上传，分配1篇</a:t>
              </a:r>
              <a:endParaRPr lang="zh-CN" altLang="en-US" sz="1800" b="1">
                <a:solidFill>
                  <a:schemeClr val="bg1"/>
                </a:solidFill>
                <a:latin typeface="微软雅黑" panose="020B0503020204020204" charset="-122"/>
                <a:ea typeface="微软雅黑" panose="020B0503020204020204" charset="-122"/>
              </a:endParaRPr>
            </a:p>
          </p:txBody>
        </p:sp>
      </p:grpSp>
      <p:sp>
        <p:nvSpPr>
          <p:cNvPr id="16" name="文本框 15"/>
          <p:cNvSpPr txBox="1"/>
          <p:nvPr/>
        </p:nvSpPr>
        <p:spPr>
          <a:xfrm>
            <a:off x="363855" y="6301740"/>
            <a:ext cx="3408680" cy="398780"/>
          </a:xfrm>
          <a:prstGeom prst="rect">
            <a:avLst/>
          </a:prstGeom>
          <a:noFill/>
        </p:spPr>
        <p:txBody>
          <a:bodyPr wrap="square" rtlCol="0">
            <a:spAutoFit/>
          </a:bodyPr>
          <a:p>
            <a:r>
              <a:rPr lang="en-US" altLang="zh-CN" sz="2000" b="1">
                <a:solidFill>
                  <a:srgbClr val="FF0000"/>
                </a:solidFill>
                <a:latin typeface="微软雅黑" panose="020B0503020204020204" charset="-122"/>
                <a:ea typeface="微软雅黑" panose="020B0503020204020204" charset="-122"/>
              </a:rPr>
              <a:t>*</a:t>
            </a:r>
            <a:r>
              <a:rPr lang="zh-CN" sz="2000" b="1">
                <a:solidFill>
                  <a:srgbClr val="FF0000"/>
                </a:solidFill>
                <a:latin typeface="微软雅黑" panose="020B0503020204020204" charset="-122"/>
                <a:ea typeface="微软雅黑" panose="020B0503020204020204" charset="-122"/>
              </a:rPr>
              <a:t>学生单次仅有</a:t>
            </a:r>
            <a:r>
              <a:rPr lang="en-US" altLang="zh-CN" sz="2000" b="1">
                <a:solidFill>
                  <a:srgbClr val="FF0000"/>
                </a:solidFill>
                <a:latin typeface="微软雅黑" panose="020B0503020204020204" charset="-122"/>
                <a:ea typeface="微软雅黑" panose="020B0503020204020204" charset="-122"/>
              </a:rPr>
              <a:t>1</a:t>
            </a:r>
            <a:r>
              <a:rPr lang="zh-CN" altLang="en-US" sz="2000" b="1">
                <a:solidFill>
                  <a:srgbClr val="FF0000"/>
                </a:solidFill>
                <a:latin typeface="微软雅黑" panose="020B0503020204020204" charset="-122"/>
                <a:ea typeface="微软雅黑" panose="020B0503020204020204" charset="-122"/>
              </a:rPr>
              <a:t>篇</a:t>
            </a:r>
            <a:endParaRPr lang="zh-CN" altLang="en-US" sz="2000" b="1">
              <a:solidFill>
                <a:srgbClr val="FF0000"/>
              </a:solidFill>
              <a:latin typeface="微软雅黑" panose="020B0503020204020204" charset="-122"/>
              <a:ea typeface="微软雅黑" panose="020B0503020204020204" charset="-122"/>
            </a:endParaRPr>
          </a:p>
        </p:txBody>
      </p:sp>
      <p:sp>
        <p:nvSpPr>
          <p:cNvPr id="58" name="矩形 57"/>
          <p:cNvSpPr/>
          <p:nvPr/>
        </p:nvSpPr>
        <p:spPr>
          <a:xfrm>
            <a:off x="7143115" y="3111500"/>
            <a:ext cx="375285" cy="41148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矩形 58"/>
          <p:cNvSpPr/>
          <p:nvPr/>
        </p:nvSpPr>
        <p:spPr>
          <a:xfrm>
            <a:off x="7564120" y="3111500"/>
            <a:ext cx="375285" cy="41148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矩形 59"/>
          <p:cNvSpPr/>
          <p:nvPr/>
        </p:nvSpPr>
        <p:spPr>
          <a:xfrm>
            <a:off x="6849745" y="5108575"/>
            <a:ext cx="1049655" cy="79438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1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0-#ppt_w/2"/>
                                          </p:val>
                                        </p:tav>
                                        <p:tav tm="100000">
                                          <p:val>
                                            <p:strVal val="#ppt_x"/>
                                          </p:val>
                                        </p:tav>
                                      </p:tavLst>
                                    </p:anim>
                                    <p:anim calcmode="lin" valueType="num">
                                      <p:cBhvr additive="base">
                                        <p:cTn id="23"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additive="base">
                                        <p:cTn id="28" dur="500" fill="hold"/>
                                        <p:tgtEl>
                                          <p:spTgt spid="37"/>
                                        </p:tgtEl>
                                        <p:attrNameLst>
                                          <p:attrName>ppt_x</p:attrName>
                                        </p:attrNameLst>
                                      </p:cBhvr>
                                      <p:tavLst>
                                        <p:tav tm="0">
                                          <p:val>
                                            <p:strVal val="#ppt_x"/>
                                          </p:val>
                                        </p:tav>
                                        <p:tav tm="100000">
                                          <p:val>
                                            <p:strVal val="#ppt_x"/>
                                          </p:val>
                                        </p:tav>
                                      </p:tavLst>
                                    </p:anim>
                                    <p:anim calcmode="lin" valueType="num">
                                      <p:cBhvr additive="base">
                                        <p:cTn id="29" dur="500" fill="hold"/>
                                        <p:tgtEl>
                                          <p:spTgt spid="3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0-#ppt_w/2"/>
                                          </p:val>
                                        </p:tav>
                                        <p:tav tm="100000">
                                          <p:val>
                                            <p:strVal val="#ppt_x"/>
                                          </p:val>
                                        </p:tav>
                                      </p:tavLst>
                                    </p:anim>
                                    <p:anim calcmode="lin" valueType="num">
                                      <p:cBhvr additive="base">
                                        <p:cTn id="34"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childTnLst>
                          </p:cTn>
                        </p:par>
                        <p:par>
                          <p:cTn id="41" fill="hold">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0-#ppt_w/2"/>
                                          </p:val>
                                        </p:tav>
                                        <p:tav tm="100000">
                                          <p:val>
                                            <p:strVal val="#ppt_x"/>
                                          </p:val>
                                        </p:tav>
                                      </p:tavLst>
                                    </p:anim>
                                    <p:anim calcmode="lin" valueType="num">
                                      <p:cBhvr additive="base">
                                        <p:cTn id="45"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8" grpId="0" bldLvl="0" animBg="1"/>
      <p:bldP spid="59" grpId="0" bldLvl="0" animBg="1"/>
      <p:bldP spid="60"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04</a:t>
            </a:r>
            <a:r>
              <a:rPr lang="zh-CN" sz="3000" b="1" spc="400" dirty="0">
                <a:solidFill>
                  <a:srgbClr val="003300"/>
                </a:solidFill>
                <a:latin typeface="微软雅黑" panose="020B0503020204020204" charset="-122"/>
                <a:ea typeface="微软雅黑" panose="020B0503020204020204" charset="-122"/>
                <a:sym typeface="+mn-ea"/>
              </a:rPr>
              <a:t>文件夹</a:t>
            </a:r>
            <a:endParaRPr lang="zh-CN" sz="3000" b="1" spc="400" dirty="0">
              <a:solidFill>
                <a:srgbClr val="003300"/>
              </a:solidFill>
              <a:latin typeface="微软雅黑" panose="020B0503020204020204" charset="-122"/>
              <a:ea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484505" y="1459230"/>
            <a:ext cx="9533255" cy="4266565"/>
          </a:xfrm>
          <a:prstGeom prst="rect">
            <a:avLst/>
          </a:prstGeom>
        </p:spPr>
      </p:pic>
      <p:sp>
        <p:nvSpPr>
          <p:cNvPr id="60" name="矩形 59"/>
          <p:cNvSpPr/>
          <p:nvPr/>
        </p:nvSpPr>
        <p:spPr>
          <a:xfrm>
            <a:off x="5242560" y="1355725"/>
            <a:ext cx="1049655" cy="44767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422400" y="1802765"/>
            <a:ext cx="1049655" cy="33718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文本框 96"/>
          <p:cNvSpPr txBox="1"/>
          <p:nvPr/>
        </p:nvSpPr>
        <p:spPr>
          <a:xfrm>
            <a:off x="790575" y="845185"/>
            <a:ext cx="7887970" cy="553085"/>
          </a:xfrm>
          <a:prstGeom prst="rect">
            <a:avLst/>
          </a:prstGeom>
          <a:noFill/>
        </p:spPr>
        <p:txBody>
          <a:bodyPr wrap="square" rtlCol="0">
            <a:spAutoFit/>
          </a:bodyPr>
          <a:p>
            <a:pPr lvl="0" algn="l"/>
            <a:r>
              <a:rPr lang="zh-CN" sz="3000" b="1" dirty="0">
                <a:latin typeface="微软雅黑" panose="020B0503020204020204" charset="-122"/>
                <a:ea typeface="微软雅黑" panose="020B0503020204020204" charset="-122"/>
              </a:rPr>
              <a:t>如管理员自行上传论文检测，须使用文件夹</a:t>
            </a:r>
            <a:endParaRPr lang="zh-CN" sz="3000" b="1" dirty="0">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2"/>
          <a:stretch>
            <a:fillRect/>
          </a:stretch>
        </p:blipFill>
        <p:spPr>
          <a:xfrm>
            <a:off x="1061085" y="2293620"/>
            <a:ext cx="4594225" cy="3976370"/>
          </a:xfrm>
          <a:prstGeom prst="rect">
            <a:avLst/>
          </a:prstGeom>
          <a:effectLst>
            <a:outerShdw blurRad="50800" dist="38100" dir="2700000" algn="tl" rotWithShape="0">
              <a:prstClr val="black">
                <a:alpha val="40000"/>
              </a:prstClr>
            </a:outerShdw>
          </a:effectLst>
        </p:spPr>
      </p:pic>
      <p:sp>
        <p:nvSpPr>
          <p:cNvPr id="11" name="矩形 10"/>
          <p:cNvSpPr/>
          <p:nvPr/>
        </p:nvSpPr>
        <p:spPr>
          <a:xfrm>
            <a:off x="7858760" y="1945005"/>
            <a:ext cx="2159000" cy="73215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p:cNvPicPr>
            <a:picLocks noChangeAspect="1"/>
          </p:cNvPicPr>
          <p:nvPr/>
        </p:nvPicPr>
        <p:blipFill>
          <a:blip r:embed="rId3"/>
          <a:stretch>
            <a:fillRect/>
          </a:stretch>
        </p:blipFill>
        <p:spPr>
          <a:xfrm>
            <a:off x="5149215" y="3104515"/>
            <a:ext cx="6752590" cy="2828290"/>
          </a:xfrm>
          <a:prstGeom prst="rect">
            <a:avLst/>
          </a:prstGeom>
          <a:effectLst>
            <a:outerShdw blurRad="50800" dist="38100" dir="2700000" algn="tl" rotWithShape="0">
              <a:prstClr val="black">
                <a:alpha val="40000"/>
              </a:prstClr>
            </a:outerShdw>
          </a:effectLst>
        </p:spPr>
      </p:pic>
      <p:sp>
        <p:nvSpPr>
          <p:cNvPr id="13" name="矩形 12"/>
          <p:cNvSpPr/>
          <p:nvPr/>
        </p:nvSpPr>
        <p:spPr>
          <a:xfrm>
            <a:off x="2569845" y="3226435"/>
            <a:ext cx="7447280" cy="137604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ppt_y</p:attrName>
                                        </p:attrNameLst>
                                      </p:cBhvr>
                                      <p:tavLst>
                                        <p:tav tm="0">
                                          <p:val>
                                            <p:strVal val="#ppt_y+#ppt_h*1.125000"/>
                                          </p:val>
                                        </p:tav>
                                        <p:tav tm="100000">
                                          <p:val>
                                            <p:strVal val="#ppt_y"/>
                                          </p:val>
                                        </p:tav>
                                      </p:tavLst>
                                    </p:anim>
                                    <p:animEffect transition="in" filter="wipe(up)">
                                      <p:cBhvr>
                                        <p:cTn id="8" dur="500"/>
                                        <p:tgtEl>
                                          <p:spTgt spid="97"/>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0-#ppt_w/2"/>
                                          </p:val>
                                        </p:tav>
                                        <p:tav tm="100000">
                                          <p:val>
                                            <p:strVal val="#ppt_x"/>
                                          </p:val>
                                        </p:tav>
                                      </p:tavLst>
                                    </p:anim>
                                    <p:anim calcmode="lin" valueType="num">
                                      <p:cBhvr additive="base">
                                        <p:cTn id="1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xit" presetSubtype="4" fill="hold" nodeType="withEffect">
                                  <p:stCondLst>
                                    <p:cond delay="0"/>
                                  </p:stCondLst>
                                  <p:childTnLst>
                                    <p:anim calcmode="lin" valueType="num">
                                      <p:cBhvr additive="base">
                                        <p:cTn id="38" dur="500"/>
                                        <p:tgtEl>
                                          <p:spTgt spid="10"/>
                                        </p:tgtEl>
                                        <p:attrNameLst>
                                          <p:attrName>ppt_x</p:attrName>
                                        </p:attrNameLst>
                                      </p:cBhvr>
                                      <p:tavLst>
                                        <p:tav tm="0">
                                          <p:val>
                                            <p:strVal val="ppt_x"/>
                                          </p:val>
                                        </p:tav>
                                        <p:tav tm="100000">
                                          <p:val>
                                            <p:strVal val="ppt_x"/>
                                          </p:val>
                                        </p:tav>
                                      </p:tavLst>
                                    </p:anim>
                                    <p:anim calcmode="lin" valueType="num">
                                      <p:cBhvr additive="base">
                                        <p:cTn id="39" dur="500"/>
                                        <p:tgtEl>
                                          <p:spTgt spid="10"/>
                                        </p:tgtEl>
                                        <p:attrNameLst>
                                          <p:attrName>ppt_y</p:attrName>
                                        </p:attrNameLst>
                                      </p:cBhvr>
                                      <p:tavLst>
                                        <p:tav tm="0">
                                          <p:val>
                                            <p:strVal val="ppt_y"/>
                                          </p:val>
                                        </p:tav>
                                        <p:tav tm="100000">
                                          <p:val>
                                            <p:strVal val="1+ppt_h/2"/>
                                          </p:val>
                                        </p:tav>
                                      </p:tavLst>
                                    </p:anim>
                                    <p:set>
                                      <p:cBhvr>
                                        <p:cTn id="40" dur="1" fill="hold">
                                          <p:stCondLst>
                                            <p:cond delay="499"/>
                                          </p:stCondLst>
                                        </p:cTn>
                                        <p:tgtEl>
                                          <p:spTgt spid="10"/>
                                        </p:tgtEl>
                                        <p:attrNameLst>
                                          <p:attrName>style.visibility</p:attrName>
                                        </p:attrNameLst>
                                      </p:cBhvr>
                                      <p:to>
                                        <p:strVal val="hidden"/>
                                      </p:to>
                                    </p:set>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xit" presetSubtype="4" fill="hold" nodeType="withEffect">
                                  <p:stCondLst>
                                    <p:cond delay="0"/>
                                  </p:stCondLst>
                                  <p:childTnLst>
                                    <p:anim calcmode="lin" valueType="num">
                                      <p:cBhvr additive="base">
                                        <p:cTn id="52" dur="500"/>
                                        <p:tgtEl>
                                          <p:spTgt spid="12"/>
                                        </p:tgtEl>
                                        <p:attrNameLst>
                                          <p:attrName>ppt_x</p:attrName>
                                        </p:attrNameLst>
                                      </p:cBhvr>
                                      <p:tavLst>
                                        <p:tav tm="0">
                                          <p:val>
                                            <p:strVal val="ppt_x"/>
                                          </p:val>
                                        </p:tav>
                                        <p:tav tm="100000">
                                          <p:val>
                                            <p:strVal val="ppt_x"/>
                                          </p:val>
                                        </p:tav>
                                      </p:tavLst>
                                    </p:anim>
                                    <p:anim calcmode="lin" valueType="num">
                                      <p:cBhvr additive="base">
                                        <p:cTn id="53" dur="500"/>
                                        <p:tgtEl>
                                          <p:spTgt spid="12"/>
                                        </p:tgtEl>
                                        <p:attrNameLst>
                                          <p:attrName>ppt_y</p:attrName>
                                        </p:attrNameLst>
                                      </p:cBhvr>
                                      <p:tavLst>
                                        <p:tav tm="0">
                                          <p:val>
                                            <p:strVal val="ppt_y"/>
                                          </p:val>
                                        </p:tav>
                                        <p:tav tm="100000">
                                          <p:val>
                                            <p:strVal val="1+ppt_h/2"/>
                                          </p:val>
                                        </p:tav>
                                      </p:tavLst>
                                    </p:anim>
                                    <p:set>
                                      <p:cBhvr>
                                        <p:cTn id="5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9" grpId="0" bldLvl="0" animBg="1"/>
      <p:bldP spid="97" grpId="0"/>
      <p:bldP spid="11" grpId="0" bldLvl="0" animBg="1"/>
      <p:bldP spid="1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05</a:t>
            </a:r>
            <a:r>
              <a:rPr lang="zh-CN" altLang="en-US" sz="3000" b="1" spc="400" dirty="0">
                <a:solidFill>
                  <a:srgbClr val="003300"/>
                </a:solidFill>
                <a:latin typeface="微软雅黑" panose="020B0503020204020204" charset="-122"/>
                <a:ea typeface="微软雅黑" panose="020B0503020204020204" charset="-122"/>
                <a:sym typeface="+mn-ea"/>
              </a:rPr>
              <a:t>上传论文</a:t>
            </a:r>
            <a:r>
              <a:rPr lang="en-US" altLang="zh-CN" sz="3000" b="1" spc="400" dirty="0">
                <a:solidFill>
                  <a:srgbClr val="003300"/>
                </a:solidFill>
                <a:latin typeface="微软雅黑" panose="020B0503020204020204" charset="-122"/>
                <a:ea typeface="微软雅黑" panose="020B0503020204020204" charset="-122"/>
                <a:sym typeface="+mn-ea"/>
              </a:rPr>
              <a:t>/</a:t>
            </a:r>
            <a:r>
              <a:rPr lang="zh-CN" altLang="en-US" sz="3000" b="1" spc="400" dirty="0">
                <a:solidFill>
                  <a:srgbClr val="003300"/>
                </a:solidFill>
                <a:latin typeface="微软雅黑" panose="020B0503020204020204" charset="-122"/>
                <a:ea typeface="微软雅黑" panose="020B0503020204020204" charset="-122"/>
                <a:sym typeface="+mn-ea"/>
              </a:rPr>
              <a:t>等待上传论文</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34" name="Freeform 239"/>
          <p:cNvSpPr>
            <a:spLocks noEditPoints="1"/>
          </p:cNvSpPr>
          <p:nvPr/>
        </p:nvSpPr>
        <p:spPr bwMode="auto">
          <a:xfrm>
            <a:off x="5726847" y="3189335"/>
            <a:ext cx="487265" cy="479592"/>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rgbClr val="E86E25"/>
          </a:solidFill>
          <a:ln w="9525">
            <a:noFill/>
            <a:round/>
          </a:ln>
        </p:spPr>
        <p:txBody>
          <a:bodyPr vert="horz" wrap="square" lIns="91440" tIns="45720" rIns="91440" bIns="45720" numCol="1" anchor="t" anchorCtr="0" compatLnSpc="1"/>
          <a:p>
            <a:endParaRPr lang="en-US"/>
          </a:p>
        </p:txBody>
      </p:sp>
      <p:sp>
        <p:nvSpPr>
          <p:cNvPr id="1054" name="Freeform 30"/>
          <p:cNvSpPr/>
          <p:nvPr/>
        </p:nvSpPr>
        <p:spPr bwMode="auto">
          <a:xfrm>
            <a:off x="3454401" y="1636078"/>
            <a:ext cx="2533650" cy="2193925"/>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007FB2"/>
          </a:solidFill>
          <a:ln w="9525">
            <a:noFill/>
            <a:round/>
          </a:ln>
        </p:spPr>
        <p:txBody>
          <a:bodyPr vert="horz" wrap="square" lIns="91440" tIns="45720" rIns="91440" bIns="45720" numCol="1" anchor="t" anchorCtr="0" compatLnSpc="1"/>
          <a:p>
            <a:endParaRPr lang="en-US"/>
          </a:p>
        </p:txBody>
      </p:sp>
      <p:sp>
        <p:nvSpPr>
          <p:cNvPr id="2" name="Freeform 30"/>
          <p:cNvSpPr/>
          <p:nvPr/>
        </p:nvSpPr>
        <p:spPr bwMode="auto">
          <a:xfrm>
            <a:off x="4704081" y="3830003"/>
            <a:ext cx="2533650" cy="2193925"/>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007FB2"/>
          </a:solidFill>
          <a:ln w="9525">
            <a:noFill/>
            <a:round/>
          </a:ln>
        </p:spPr>
        <p:txBody>
          <a:bodyPr vert="horz" wrap="square" lIns="91440" tIns="45720" rIns="91440" bIns="45720" numCol="1" anchor="t" anchorCtr="0" compatLnSpc="1"/>
          <a:lstStyle/>
          <a:p>
            <a:endParaRPr lang="en-US"/>
          </a:p>
        </p:txBody>
      </p:sp>
      <p:sp>
        <p:nvSpPr>
          <p:cNvPr id="3" name="Freeform 30"/>
          <p:cNvSpPr/>
          <p:nvPr/>
        </p:nvSpPr>
        <p:spPr bwMode="auto">
          <a:xfrm>
            <a:off x="5988051" y="1636078"/>
            <a:ext cx="2533650" cy="2193925"/>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007FB2"/>
          </a:solidFill>
          <a:ln w="9525">
            <a:noFill/>
            <a:round/>
          </a:ln>
        </p:spPr>
        <p:txBody>
          <a:bodyPr vert="horz" wrap="square" lIns="91440" tIns="45720" rIns="91440" bIns="45720" numCol="1" anchor="t" anchorCtr="0" compatLnSpc="1"/>
          <a:lstStyle/>
          <a:p>
            <a:endParaRPr lang="en-US"/>
          </a:p>
        </p:txBody>
      </p:sp>
      <p:sp>
        <p:nvSpPr>
          <p:cNvPr id="8" name="文本框 7"/>
          <p:cNvSpPr txBox="1"/>
          <p:nvPr/>
        </p:nvSpPr>
        <p:spPr>
          <a:xfrm>
            <a:off x="3852545" y="2226310"/>
            <a:ext cx="1737360" cy="1014730"/>
          </a:xfrm>
          <a:prstGeom prst="rect">
            <a:avLst/>
          </a:prstGeom>
          <a:noFill/>
        </p:spPr>
        <p:txBody>
          <a:bodyPr wrap="square" rtlCol="0">
            <a:spAutoFit/>
          </a:bodyPr>
          <a:p>
            <a:pPr algn="ctr"/>
            <a:r>
              <a:rPr lang="zh-CN" altLang="en-US" sz="2000" b="1">
                <a:solidFill>
                  <a:schemeClr val="bg1"/>
                </a:solidFill>
                <a:latin typeface="微软雅黑" panose="020B0503020204020204" charset="-122"/>
                <a:ea typeface="微软雅黑" panose="020B0503020204020204" charset="-122"/>
              </a:rPr>
              <a:t>等待</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管理员</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上传论文检测</a:t>
            </a:r>
            <a:endParaRPr lang="zh-CN" altLang="en-US" sz="2000" b="1">
              <a:solidFill>
                <a:schemeClr val="bg1"/>
              </a:solidFill>
              <a:latin typeface="微软雅黑" panose="020B0503020204020204" charset="-122"/>
              <a:ea typeface="微软雅黑" panose="020B0503020204020204" charset="-122"/>
            </a:endParaRPr>
          </a:p>
        </p:txBody>
      </p:sp>
      <p:sp>
        <p:nvSpPr>
          <p:cNvPr id="9" name="文本框 8"/>
          <p:cNvSpPr txBox="1"/>
          <p:nvPr/>
        </p:nvSpPr>
        <p:spPr>
          <a:xfrm>
            <a:off x="6386195" y="2226310"/>
            <a:ext cx="1737360" cy="1014730"/>
          </a:xfrm>
          <a:prstGeom prst="rect">
            <a:avLst/>
          </a:prstGeom>
          <a:noFill/>
        </p:spPr>
        <p:txBody>
          <a:bodyPr wrap="square" rtlCol="0">
            <a:spAutoFit/>
          </a:bodyPr>
          <a:p>
            <a:pPr algn="ctr"/>
            <a:r>
              <a:rPr lang="zh-CN" altLang="en-US" sz="2000" b="1">
                <a:solidFill>
                  <a:schemeClr val="bg1"/>
                </a:solidFill>
                <a:latin typeface="微软雅黑" panose="020B0503020204020204" charset="-122"/>
                <a:ea typeface="微软雅黑" panose="020B0503020204020204" charset="-122"/>
              </a:rPr>
              <a:t>等待</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子账号</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上传论文检测</a:t>
            </a:r>
            <a:endParaRPr lang="zh-CN" altLang="en-US" sz="20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5102225" y="4420235"/>
            <a:ext cx="1737360" cy="1014730"/>
          </a:xfrm>
          <a:prstGeom prst="rect">
            <a:avLst/>
          </a:prstGeom>
          <a:noFill/>
        </p:spPr>
        <p:txBody>
          <a:bodyPr wrap="square" rtlCol="0">
            <a:spAutoFit/>
          </a:bodyPr>
          <a:p>
            <a:pPr algn="ctr"/>
            <a:r>
              <a:rPr lang="zh-CN" altLang="en-US" sz="2000" b="1">
                <a:solidFill>
                  <a:schemeClr val="bg1"/>
                </a:solidFill>
                <a:latin typeface="微软雅黑" panose="020B0503020204020204" charset="-122"/>
                <a:ea typeface="微软雅黑" panose="020B0503020204020204" charset="-122"/>
              </a:rPr>
              <a:t>等待</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学生</a:t>
            </a:r>
            <a:endParaRPr lang="zh-CN" altLang="en-US" sz="2000" b="1">
              <a:solidFill>
                <a:schemeClr val="bg1"/>
              </a:solidFill>
              <a:latin typeface="微软雅黑" panose="020B0503020204020204" charset="-122"/>
              <a:ea typeface="微软雅黑" panose="020B0503020204020204" charset="-122"/>
            </a:endParaRPr>
          </a:p>
          <a:p>
            <a:pPr algn="ctr"/>
            <a:r>
              <a:rPr lang="zh-CN" altLang="en-US" sz="2000" b="1">
                <a:solidFill>
                  <a:schemeClr val="bg1"/>
                </a:solidFill>
                <a:latin typeface="微软雅黑" panose="020B0503020204020204" charset="-122"/>
                <a:ea typeface="微软雅黑" panose="020B0503020204020204" charset="-122"/>
              </a:rPr>
              <a:t>上传论文检测</a:t>
            </a:r>
            <a:endParaRPr lang="zh-CN" altLang="en-US" sz="2000" b="1">
              <a:solidFill>
                <a:schemeClr val="bg1"/>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34"/>
                                        </p:tgtEl>
                                        <p:attrNameLst>
                                          <p:attrName>r</p:attrName>
                                        </p:attrNameLst>
                                      </p:cBhvr>
                                    </p:animRot>
                                  </p:childTnLst>
                                </p:cTn>
                              </p:par>
                              <p:par>
                                <p:cTn id="7" presetID="53" presetClass="entr" presetSubtype="16" fill="hold" grpId="0" nodeType="withEffect">
                                  <p:stCondLst>
                                    <p:cond delay="0"/>
                                  </p:stCondLst>
                                  <p:childTnLst>
                                    <p:set>
                                      <p:cBhvr>
                                        <p:cTn id="8" dur="1" fill="hold">
                                          <p:stCondLst>
                                            <p:cond delay="0"/>
                                          </p:stCondLst>
                                        </p:cTn>
                                        <p:tgtEl>
                                          <p:spTgt spid="1054"/>
                                        </p:tgtEl>
                                        <p:attrNameLst>
                                          <p:attrName>style.visibility</p:attrName>
                                        </p:attrNameLst>
                                      </p:cBhvr>
                                      <p:to>
                                        <p:strVal val="visible"/>
                                      </p:to>
                                    </p:set>
                                    <p:anim calcmode="lin" valueType="num">
                                      <p:cBhvr>
                                        <p:cTn id="9" dur="500" fill="hold"/>
                                        <p:tgtEl>
                                          <p:spTgt spid="1054"/>
                                        </p:tgtEl>
                                        <p:attrNameLst>
                                          <p:attrName>ppt_w</p:attrName>
                                        </p:attrNameLst>
                                      </p:cBhvr>
                                      <p:tavLst>
                                        <p:tav tm="0">
                                          <p:val>
                                            <p:fltVal val="0"/>
                                          </p:val>
                                        </p:tav>
                                        <p:tav tm="100000">
                                          <p:val>
                                            <p:strVal val="#ppt_w"/>
                                          </p:val>
                                        </p:tav>
                                      </p:tavLst>
                                    </p:anim>
                                    <p:anim calcmode="lin" valueType="num">
                                      <p:cBhvr>
                                        <p:cTn id="10" dur="500" fill="hold"/>
                                        <p:tgtEl>
                                          <p:spTgt spid="1054"/>
                                        </p:tgtEl>
                                        <p:attrNameLst>
                                          <p:attrName>ppt_h</p:attrName>
                                        </p:attrNameLst>
                                      </p:cBhvr>
                                      <p:tavLst>
                                        <p:tav tm="0">
                                          <p:val>
                                            <p:fltVal val="0"/>
                                          </p:val>
                                        </p:tav>
                                        <p:tav tm="100000">
                                          <p:val>
                                            <p:strVal val="#ppt_h"/>
                                          </p:val>
                                        </p:tav>
                                      </p:tavLst>
                                    </p:anim>
                                    <p:animEffect transition="in" filter="fade">
                                      <p:cBhvr>
                                        <p:cTn id="11" dur="500"/>
                                        <p:tgtEl>
                                          <p:spTgt spid="105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1054" grpId="0" bldLvl="0" animBg="1"/>
      <p:bldP spid="2" grpId="0" bldLvl="0" animBg="1"/>
      <p:bldP spid="3" grpId="0" bldLvl="0" animBg="1"/>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Hexagon 196"/>
          <p:cNvSpPr/>
          <p:nvPr/>
        </p:nvSpPr>
        <p:spPr>
          <a:xfrm>
            <a:off x="5993130" y="3298190"/>
            <a:ext cx="1720850" cy="148082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p>
            <a:pPr algn="ctr"/>
            <a:r>
              <a:rPr lang="zh-CN" altLang="zh-CN" sz="3000" b="1">
                <a:solidFill>
                  <a:srgbClr val="FFFFFF"/>
                </a:solidFill>
                <a:latin typeface="微软雅黑" panose="020B0503020204020204" charset="-122"/>
                <a:ea typeface="微软雅黑" panose="020B0503020204020204" charset="-122"/>
                <a:sym typeface="+mn-ea"/>
              </a:rPr>
              <a:t>报告单</a:t>
            </a:r>
            <a:endParaRPr lang="zh-CN" altLang="zh-CN" sz="3000" b="1">
              <a:solidFill>
                <a:srgbClr val="FFFFFF"/>
              </a:solidFill>
              <a:latin typeface="微软雅黑" panose="020B0503020204020204" charset="-122"/>
              <a:ea typeface="微软雅黑" panose="020B0503020204020204" charset="-122"/>
              <a:sym typeface="+mn-ea"/>
            </a:endParaRPr>
          </a:p>
        </p:txBody>
      </p:sp>
      <p:sp>
        <p:nvSpPr>
          <p:cNvPr id="47" name="Hexagon 192"/>
          <p:cNvSpPr/>
          <p:nvPr/>
        </p:nvSpPr>
        <p:spPr>
          <a:xfrm>
            <a:off x="4530090" y="2526030"/>
            <a:ext cx="1720850" cy="1480820"/>
          </a:xfrm>
          <a:prstGeom prst="hexagon">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p>
            <a:pPr algn="ctr"/>
            <a:r>
              <a:rPr lang="zh-CN" altLang="zh-CN" sz="3000" b="1">
                <a:solidFill>
                  <a:srgbClr val="FFFFFF"/>
                </a:solidFill>
                <a:latin typeface="微软雅黑" panose="020B0503020204020204" charset="-122"/>
                <a:ea typeface="微软雅黑" panose="020B0503020204020204" charset="-122"/>
              </a:rPr>
              <a:t>检测结果</a:t>
            </a:r>
            <a:endParaRPr lang="zh-CN" altLang="zh-CN" sz="3000" b="1">
              <a:solidFill>
                <a:srgbClr val="FFFFFF"/>
              </a:solidFill>
              <a:latin typeface="微软雅黑" panose="020B0503020204020204" charset="-122"/>
              <a:ea typeface="微软雅黑" panose="020B0503020204020204" charset="-122"/>
            </a:endParaRPr>
          </a:p>
        </p:txBody>
      </p:sp>
      <p:sp>
        <p:nvSpPr>
          <p:cNvPr id="50" name="Hexagon 198"/>
          <p:cNvSpPr/>
          <p:nvPr/>
        </p:nvSpPr>
        <p:spPr>
          <a:xfrm>
            <a:off x="4530090" y="4101465"/>
            <a:ext cx="1720850" cy="1480820"/>
          </a:xfrm>
          <a:prstGeom prst="hexagon">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p>
            <a:pPr algn="ctr"/>
            <a:r>
              <a:rPr lang="zh-CN" altLang="zh-CN" sz="3000" b="1">
                <a:solidFill>
                  <a:srgbClr val="FFFFFF"/>
                </a:solidFill>
                <a:latin typeface="微软雅黑" panose="020B0503020204020204" charset="-122"/>
                <a:ea typeface="微软雅黑" panose="020B0503020204020204" charset="-122"/>
                <a:sym typeface="+mn-ea"/>
              </a:rPr>
              <a:t>表格结果</a:t>
            </a:r>
            <a:endParaRPr lang="zh-CN" altLang="zh-CN" sz="3000" b="1">
              <a:solidFill>
                <a:srgbClr val="FFFFFF"/>
              </a:solidFill>
              <a:latin typeface="微软雅黑" panose="020B0503020204020204" charset="-122"/>
              <a:ea typeface="微软雅黑" panose="020B0503020204020204" charset="-122"/>
              <a:sym typeface="+mn-ea"/>
            </a:endParaRPr>
          </a:p>
        </p:txBody>
      </p:sp>
      <p:sp>
        <p:nvSpPr>
          <p:cNvPr id="69" name="TextBox 63"/>
          <p:cNvSpPr txBox="1">
            <a:spLocks noChangeArrowheads="1"/>
          </p:cNvSpPr>
          <p:nvPr/>
        </p:nvSpPr>
        <p:spPr bwMode="auto">
          <a:xfrm>
            <a:off x="7714184" y="2168572"/>
            <a:ext cx="3755390" cy="295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简洁报告单</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全文标明引文报告单</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去除本人已发表文献报告单</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全文对照报告单</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跨语言报告单</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zh-CN" sz="2000" dirty="0" smtClean="0">
                <a:solidFill>
                  <a:schemeClr val="tx2">
                    <a:lumMod val="75000"/>
                  </a:schemeClr>
                </a:solidFill>
                <a:latin typeface="微软雅黑" panose="020B0503020204020204" charset="-122"/>
                <a:ea typeface="微软雅黑" panose="020B0503020204020204" charset="-122"/>
              </a:rPr>
              <a:t>公式</a:t>
            </a:r>
            <a:endParaRPr lang="zh-CN" altLang="zh-CN" sz="2000" dirty="0" smtClean="0">
              <a:solidFill>
                <a:schemeClr val="tx2">
                  <a:lumMod val="75000"/>
                </a:schemeClr>
              </a:solidFill>
              <a:latin typeface="微软雅黑" panose="020B0503020204020204" charset="-122"/>
              <a:ea typeface="微软雅黑" panose="020B0503020204020204" charset="-122"/>
            </a:endParaRPr>
          </a:p>
        </p:txBody>
      </p:sp>
      <p:sp>
        <p:nvSpPr>
          <p:cNvPr id="13" name="TextBox 63"/>
          <p:cNvSpPr txBox="1">
            <a:spLocks noChangeArrowheads="1"/>
          </p:cNvSpPr>
          <p:nvPr/>
        </p:nvSpPr>
        <p:spPr bwMode="auto">
          <a:xfrm>
            <a:off x="118745" y="1054735"/>
            <a:ext cx="4578350" cy="3874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itchFamily="34" charset="0"/>
                <a:ea typeface="MS PGothic" panose="020B0600070205080204" pitchFamily="34" charset="-128"/>
              </a:defRPr>
            </a:lvl1pPr>
            <a:lvl2pPr marL="742950" indent="-285750">
              <a:defRPr sz="3600">
                <a:solidFill>
                  <a:schemeClr val="tx1"/>
                </a:solidFill>
                <a:latin typeface="Lato Light" pitchFamily="34" charset="0"/>
                <a:ea typeface="MS PGothic" panose="020B0600070205080204" pitchFamily="34" charset="-128"/>
              </a:defRPr>
            </a:lvl2pPr>
            <a:lvl3pPr marL="1143000" indent="-228600">
              <a:defRPr sz="3600">
                <a:solidFill>
                  <a:schemeClr val="tx1"/>
                </a:solidFill>
                <a:latin typeface="Lato Light" pitchFamily="34" charset="0"/>
                <a:ea typeface="MS PGothic" panose="020B0600070205080204" pitchFamily="34" charset="-128"/>
              </a:defRPr>
            </a:lvl3pPr>
            <a:lvl4pPr marL="1600200" indent="-228600">
              <a:defRPr sz="3600">
                <a:solidFill>
                  <a:schemeClr val="tx1"/>
                </a:solidFill>
                <a:latin typeface="Lato Light" pitchFamily="34" charset="0"/>
                <a:ea typeface="MS PGothic" panose="020B0600070205080204" pitchFamily="34" charset="-128"/>
              </a:defRPr>
            </a:lvl4pPr>
            <a:lvl5pPr marL="2057400" indent="-228600">
              <a:defRPr sz="3600">
                <a:solidFill>
                  <a:schemeClr val="tx1"/>
                </a:solidFill>
                <a:latin typeface="Lato Light" pitchFamily="34" charset="0"/>
                <a:ea typeface="MS PGothic" panose="020B0600070205080204" pitchFamily="34" charset="-128"/>
              </a:defRPr>
            </a:lvl5pPr>
            <a:lvl6pPr marL="25146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6pPr>
            <a:lvl7pPr marL="29718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7pPr>
            <a:lvl8pPr marL="34290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8pPr>
            <a:lvl9pPr marL="3886200" indent="-228600" defTabSz="1826895" fontAlgn="base">
              <a:spcBef>
                <a:spcPct val="0"/>
              </a:spcBef>
              <a:spcAft>
                <a:spcPct val="0"/>
              </a:spcAft>
              <a:defRPr sz="3600">
                <a:solidFill>
                  <a:schemeClr val="tx1"/>
                </a:solidFill>
                <a:latin typeface="Lato Light" pitchFamily="34" charset="0"/>
                <a:ea typeface="MS PGothic" panose="020B0600070205080204" pitchFamily="34" charset="-128"/>
              </a:defRPr>
            </a:lvl9pPr>
          </a:lstStyle>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文字复制比（总</a:t>
            </a:r>
            <a:r>
              <a:rPr lang="en-US" altLang="zh-CN" sz="2000" dirty="0" smtClean="0">
                <a:solidFill>
                  <a:schemeClr val="tx2">
                    <a:lumMod val="75000"/>
                  </a:schemeClr>
                </a:solidFill>
                <a:latin typeface="微软雅黑" panose="020B0503020204020204" charset="-122"/>
                <a:ea typeface="微软雅黑" panose="020B0503020204020204" charset="-122"/>
              </a:rPr>
              <a:t>/</a:t>
            </a:r>
            <a:r>
              <a:rPr lang="zh-CN" altLang="en-US" sz="2000" dirty="0" smtClean="0">
                <a:solidFill>
                  <a:schemeClr val="tx2">
                    <a:lumMod val="75000"/>
                  </a:schemeClr>
                </a:solidFill>
                <a:latin typeface="微软雅黑" panose="020B0503020204020204" charset="-122"/>
                <a:ea typeface="微软雅黑" panose="020B0503020204020204" charset="-122"/>
              </a:rPr>
              <a:t>去本</a:t>
            </a:r>
            <a:r>
              <a:rPr lang="en-US" altLang="zh-CN" sz="2000" dirty="0" smtClean="0">
                <a:solidFill>
                  <a:schemeClr val="tx2">
                    <a:lumMod val="75000"/>
                  </a:schemeClr>
                </a:solidFill>
                <a:latin typeface="微软雅黑" panose="020B0503020204020204" charset="-122"/>
                <a:ea typeface="微软雅黑" panose="020B0503020204020204" charset="-122"/>
              </a:rPr>
              <a:t>/</a:t>
            </a:r>
            <a:r>
              <a:rPr lang="zh-CN" altLang="en-US" sz="2000" dirty="0" smtClean="0">
                <a:solidFill>
                  <a:schemeClr val="tx2">
                    <a:lumMod val="75000"/>
                  </a:schemeClr>
                </a:solidFill>
                <a:latin typeface="微软雅黑" panose="020B0503020204020204" charset="-122"/>
                <a:ea typeface="微软雅黑" panose="020B0503020204020204" charset="-122"/>
              </a:rPr>
              <a:t>去引</a:t>
            </a:r>
            <a:r>
              <a:rPr lang="en-US" altLang="zh-CN" sz="2000" dirty="0" smtClean="0">
                <a:solidFill>
                  <a:schemeClr val="tx2">
                    <a:lumMod val="75000"/>
                  </a:schemeClr>
                </a:solidFill>
                <a:latin typeface="微软雅黑" panose="020B0503020204020204" charset="-122"/>
                <a:ea typeface="微软雅黑" panose="020B0503020204020204" charset="-122"/>
              </a:rPr>
              <a:t>/</a:t>
            </a:r>
            <a:r>
              <a:rPr lang="zh-CN" altLang="en-US" sz="2000" dirty="0" smtClean="0">
                <a:solidFill>
                  <a:schemeClr val="tx2">
                    <a:lumMod val="75000"/>
                  </a:schemeClr>
                </a:solidFill>
                <a:latin typeface="微软雅黑" panose="020B0503020204020204" charset="-122"/>
                <a:ea typeface="微软雅黑" panose="020B0503020204020204" charset="-122"/>
              </a:rPr>
              <a:t>单篇）</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跨语言检测结果（中英互译）</a:t>
            </a:r>
            <a:endParaRPr lang="en-US" altLang="zh-CN"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写作助手结果</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指标结果（《学术论文不端行为的界定标准》）</a:t>
            </a:r>
            <a:endParaRPr lang="en-US" altLang="zh-CN"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表格</a:t>
            </a:r>
            <a:r>
              <a:rPr lang="en-US" altLang="zh-CN" sz="2000" dirty="0" smtClean="0">
                <a:solidFill>
                  <a:schemeClr val="tx2">
                    <a:lumMod val="75000"/>
                  </a:schemeClr>
                </a:solidFill>
                <a:latin typeface="微软雅黑" panose="020B0503020204020204" charset="-122"/>
                <a:ea typeface="微软雅黑" panose="020B0503020204020204" charset="-122"/>
              </a:rPr>
              <a:t>/</a:t>
            </a:r>
            <a:r>
              <a:rPr lang="zh-CN" altLang="zh-CN" sz="2000" dirty="0" smtClean="0">
                <a:solidFill>
                  <a:schemeClr val="tx2">
                    <a:lumMod val="75000"/>
                  </a:schemeClr>
                </a:solidFill>
                <a:latin typeface="微软雅黑" panose="020B0503020204020204" charset="-122"/>
                <a:ea typeface="微软雅黑" panose="020B0503020204020204" charset="-122"/>
              </a:rPr>
              <a:t>公式</a:t>
            </a:r>
            <a:r>
              <a:rPr lang="en-US" altLang="zh-CN" sz="2000" dirty="0" smtClean="0">
                <a:solidFill>
                  <a:schemeClr val="tx2">
                    <a:lumMod val="75000"/>
                  </a:schemeClr>
                </a:solidFill>
                <a:latin typeface="微软雅黑" panose="020B0503020204020204" charset="-122"/>
                <a:ea typeface="微软雅黑" panose="020B0503020204020204" charset="-122"/>
              </a:rPr>
              <a:t>/</a:t>
            </a:r>
            <a:r>
              <a:rPr lang="zh-CN" altLang="en-US" sz="2000" dirty="0" smtClean="0">
                <a:solidFill>
                  <a:schemeClr val="tx2">
                    <a:lumMod val="75000"/>
                  </a:schemeClr>
                </a:solidFill>
                <a:latin typeface="微软雅黑" panose="020B0503020204020204" charset="-122"/>
                <a:ea typeface="微软雅黑" panose="020B0503020204020204" charset="-122"/>
              </a:rPr>
              <a:t>图片检测结果</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校内互检结果</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学生诚信档案（多次检测结果）</a:t>
            </a:r>
            <a:endParaRPr lang="zh-CN" altLang="en-US" sz="2000" dirty="0" smtClean="0">
              <a:solidFill>
                <a:schemeClr val="tx2">
                  <a:lumMod val="75000"/>
                </a:schemeClr>
              </a:solidFill>
              <a:latin typeface="微软雅黑" panose="020B0503020204020204" charset="-122"/>
              <a:ea typeface="微软雅黑" panose="020B0503020204020204" charset="-122"/>
            </a:endParaRPr>
          </a:p>
        </p:txBody>
      </p:sp>
      <p:sp>
        <p:nvSpPr>
          <p:cNvPr id="14" name="文本框 13"/>
          <p:cNvSpPr txBox="1"/>
          <p:nvPr/>
        </p:nvSpPr>
        <p:spPr>
          <a:xfrm>
            <a:off x="3428365" y="5737860"/>
            <a:ext cx="3924935" cy="1014730"/>
          </a:xfrm>
          <a:prstGeom prst="rect">
            <a:avLst/>
          </a:prstGeom>
          <a:noFill/>
        </p:spPr>
        <p:txBody>
          <a:bodyPr wrap="none" rtlCol="0">
            <a:spAutoFit/>
          </a:bodyPr>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以Excel表格形式导出各项结果</a:t>
            </a:r>
            <a:endParaRPr lang="zh-CN" altLang="en-US" sz="2000" dirty="0" smtClean="0">
              <a:solidFill>
                <a:schemeClr val="tx2">
                  <a:lumMod val="75000"/>
                </a:schemeClr>
              </a:solidFill>
              <a:latin typeface="微软雅黑" panose="020B0503020204020204" charset="-122"/>
              <a:ea typeface="微软雅黑" panose="020B0503020204020204" charset="-122"/>
            </a:endParaRPr>
          </a:p>
          <a:p>
            <a:pPr marL="342900" indent="-342900" algn="l">
              <a:lnSpc>
                <a:spcPct val="150000"/>
              </a:lnSpc>
              <a:buFont typeface="Wingdings" panose="05000000000000000000" charset="0"/>
              <a:buChar char="l"/>
            </a:pPr>
            <a:r>
              <a:rPr lang="zh-CN" altLang="en-US" sz="2000" dirty="0" smtClean="0">
                <a:solidFill>
                  <a:schemeClr val="tx2">
                    <a:lumMod val="75000"/>
                  </a:schemeClr>
                </a:solidFill>
                <a:latin typeface="微软雅黑" panose="020B0503020204020204" charset="-122"/>
                <a:ea typeface="微软雅黑" panose="020B0503020204020204" charset="-122"/>
              </a:rPr>
              <a:t>便于统计、发送等操作</a:t>
            </a:r>
            <a:endParaRPr lang="zh-CN" altLang="en-US" sz="2000" dirty="0" smtClean="0">
              <a:solidFill>
                <a:schemeClr val="tx2">
                  <a:lumMod val="75000"/>
                </a:schemeClr>
              </a:solidFill>
              <a:latin typeface="微软雅黑" panose="020B0503020204020204" charset="-122"/>
              <a:ea typeface="微软雅黑" panose="020B0503020204020204" charset="-122"/>
            </a:endParaRPr>
          </a:p>
        </p:txBody>
      </p:sp>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06</a:t>
            </a:r>
            <a:r>
              <a:rPr lang="zh-CN" altLang="en-US" sz="3000" b="1" spc="400" dirty="0">
                <a:solidFill>
                  <a:srgbClr val="003300"/>
                </a:solidFill>
                <a:latin typeface="微软雅黑" panose="020B0503020204020204" charset="-122"/>
                <a:ea typeface="微软雅黑" panose="020B0503020204020204" charset="-122"/>
                <a:sym typeface="+mn-ea"/>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ppt_y</p:attrName>
                                        </p:attrNameLst>
                                      </p:cBhvr>
                                      <p:tavLst>
                                        <p:tav tm="0">
                                          <p:val>
                                            <p:strVal val="#ppt_y+#ppt_h*1.125000"/>
                                          </p:val>
                                        </p:tav>
                                        <p:tav tm="100000">
                                          <p:val>
                                            <p:strVal val="#ppt_y"/>
                                          </p:val>
                                        </p:tav>
                                      </p:tavLst>
                                    </p:anim>
                                    <p:animEffect transition="in" filter="wipe(up)">
                                      <p:cBhvr>
                                        <p:cTn id="8" dur="500"/>
                                        <p:tgtEl>
                                          <p:spTgt spid="47"/>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right)">
                                      <p:cBhvr>
                                        <p:cTn id="12" dur="500"/>
                                        <p:tgtEl>
                                          <p:spTgt spid="38"/>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p:tgtEl>
                                          <p:spTgt spid="50"/>
                                        </p:tgtEl>
                                        <p:attrNameLst>
                                          <p:attrName>ppt_y</p:attrName>
                                        </p:attrNameLst>
                                      </p:cBhvr>
                                      <p:tavLst>
                                        <p:tav tm="0">
                                          <p:val>
                                            <p:strVal val="#ppt_y-#ppt_h*1.125000"/>
                                          </p:val>
                                        </p:tav>
                                        <p:tav tm="100000">
                                          <p:val>
                                            <p:strVal val="#ppt_y"/>
                                          </p:val>
                                        </p:tav>
                                      </p:tavLst>
                                    </p:anim>
                                    <p:animEffect transition="in" filter="wipe(down)">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p:tgtEl>
                                          <p:spTgt spid="69"/>
                                        </p:tgtEl>
                                        <p:attrNameLst>
                                          <p:attrName>ppt_x</p:attrName>
                                        </p:attrNameLst>
                                      </p:cBhvr>
                                      <p:tavLst>
                                        <p:tav tm="0">
                                          <p:val>
                                            <p:strVal val="#ppt_x-#ppt_w*1.125000"/>
                                          </p:val>
                                        </p:tav>
                                        <p:tav tm="100000">
                                          <p:val>
                                            <p:strVal val="#ppt_x"/>
                                          </p:val>
                                        </p:tav>
                                      </p:tavLst>
                                    </p:anim>
                                    <p:animEffect transition="in" filter="wipe(right)">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ppt_y</p:attrName>
                                        </p:attrNameLst>
                                      </p:cBhvr>
                                      <p:tavLst>
                                        <p:tav tm="0">
                                          <p:val>
                                            <p:strVal val="#ppt_y-#ppt_h*1.125000"/>
                                          </p:val>
                                        </p:tav>
                                        <p:tav tm="100000">
                                          <p:val>
                                            <p:strVal val="#ppt_y"/>
                                          </p:val>
                                        </p:tav>
                                      </p:tavLst>
                                    </p:anim>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7" grpId="0" bldLvl="0" animBg="1"/>
      <p:bldP spid="38" grpId="0" bldLvl="0" animBg="1"/>
      <p:bldP spid="69" grpId="0"/>
      <p:bldP spid="50" grpId="0" bldLvl="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06</a:t>
            </a:r>
            <a:r>
              <a:rPr lang="zh-CN" altLang="en-US" sz="3000" b="1" spc="400" dirty="0">
                <a:solidFill>
                  <a:srgbClr val="003300"/>
                </a:solidFill>
                <a:latin typeface="微软雅黑" panose="020B0503020204020204" charset="-122"/>
                <a:ea typeface="微软雅黑" panose="020B0503020204020204" charset="-122"/>
                <a:sym typeface="+mn-ea"/>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pic>
        <p:nvPicPr>
          <p:cNvPr id="11" name="图片 10"/>
          <p:cNvPicPr>
            <a:picLocks noChangeAspect="1"/>
          </p:cNvPicPr>
          <p:nvPr/>
        </p:nvPicPr>
        <p:blipFill>
          <a:blip r:embed="rId1"/>
          <a:stretch>
            <a:fillRect/>
          </a:stretch>
        </p:blipFill>
        <p:spPr>
          <a:xfrm>
            <a:off x="1329690" y="1385570"/>
            <a:ext cx="9533255" cy="1800225"/>
          </a:xfrm>
          <a:prstGeom prst="rect">
            <a:avLst/>
          </a:prstGeom>
        </p:spPr>
      </p:pic>
      <p:sp>
        <p:nvSpPr>
          <p:cNvPr id="60" name="矩形 59"/>
          <p:cNvSpPr/>
          <p:nvPr/>
        </p:nvSpPr>
        <p:spPr>
          <a:xfrm>
            <a:off x="1957705" y="1384935"/>
            <a:ext cx="745490" cy="37147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2755900" y="1385570"/>
            <a:ext cx="859790" cy="37147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1483995" y="1811655"/>
            <a:ext cx="1750695" cy="47053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5304155" y="1321435"/>
            <a:ext cx="969010" cy="78105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7072630" y="1384935"/>
            <a:ext cx="745490" cy="37147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3" name="Up Arrow 112"/>
          <p:cNvSpPr/>
          <p:nvPr/>
        </p:nvSpPr>
        <p:spPr>
          <a:xfrm rot="10800000">
            <a:off x="2180749" y="781397"/>
            <a:ext cx="357562" cy="540000"/>
          </a:xfrm>
          <a:prstGeom prst="upArrow">
            <a:avLst>
              <a:gd name="adj1" fmla="val 35790"/>
              <a:gd name="adj2" fmla="val 813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7" name="Up Arrow 112"/>
          <p:cNvSpPr/>
          <p:nvPr/>
        </p:nvSpPr>
        <p:spPr>
          <a:xfrm rot="10800000">
            <a:off x="3006884" y="781397"/>
            <a:ext cx="357562" cy="540000"/>
          </a:xfrm>
          <a:prstGeom prst="upArrow">
            <a:avLst>
              <a:gd name="adj1" fmla="val 35790"/>
              <a:gd name="adj2" fmla="val 813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8" name="Up Arrow 112"/>
          <p:cNvSpPr/>
          <p:nvPr/>
        </p:nvSpPr>
        <p:spPr>
          <a:xfrm rot="10800000">
            <a:off x="5610384" y="781397"/>
            <a:ext cx="357562" cy="540000"/>
          </a:xfrm>
          <a:prstGeom prst="upArrow">
            <a:avLst>
              <a:gd name="adj1" fmla="val 35790"/>
              <a:gd name="adj2" fmla="val 813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9" name="Up Arrow 112"/>
          <p:cNvSpPr/>
          <p:nvPr/>
        </p:nvSpPr>
        <p:spPr>
          <a:xfrm rot="10800000">
            <a:off x="7267099" y="781397"/>
            <a:ext cx="357562" cy="540000"/>
          </a:xfrm>
          <a:prstGeom prst="upArrow">
            <a:avLst>
              <a:gd name="adj1" fmla="val 35790"/>
              <a:gd name="adj2" fmla="val 813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pic>
        <p:nvPicPr>
          <p:cNvPr id="21" name="图片 20"/>
          <p:cNvPicPr>
            <a:picLocks noChangeAspect="1"/>
          </p:cNvPicPr>
          <p:nvPr/>
        </p:nvPicPr>
        <p:blipFill>
          <a:blip r:embed="rId2"/>
          <a:stretch>
            <a:fillRect/>
          </a:stretch>
        </p:blipFill>
        <p:spPr>
          <a:xfrm>
            <a:off x="3624580" y="3338830"/>
            <a:ext cx="4943475" cy="3382645"/>
          </a:xfrm>
          <a:prstGeom prst="rect">
            <a:avLst/>
          </a:prstGeom>
        </p:spPr>
      </p:pic>
      <p:sp>
        <p:nvSpPr>
          <p:cNvPr id="22" name="文本框 21"/>
          <p:cNvSpPr txBox="1"/>
          <p:nvPr/>
        </p:nvSpPr>
        <p:spPr>
          <a:xfrm>
            <a:off x="7362825" y="4568825"/>
            <a:ext cx="1619885" cy="92202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可对学生的检测结果进行一些操作</a:t>
            </a:r>
            <a:endParaRPr lang="en-US" altLang="zh-CN" b="1">
              <a:latin typeface="微软雅黑" panose="020B0503020204020204" charset="-122"/>
              <a:ea typeface="微软雅黑" panose="020B0503020204020204" charset="-122"/>
            </a:endParaRPr>
          </a:p>
        </p:txBody>
      </p:sp>
      <p:sp>
        <p:nvSpPr>
          <p:cNvPr id="23" name="矩形 22"/>
          <p:cNvSpPr/>
          <p:nvPr/>
        </p:nvSpPr>
        <p:spPr>
          <a:xfrm>
            <a:off x="3624580" y="1932940"/>
            <a:ext cx="7095490" cy="119189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23"/>
          <p:cNvSpPr txBox="1"/>
          <p:nvPr/>
        </p:nvSpPr>
        <p:spPr>
          <a:xfrm>
            <a:off x="10862945" y="2206625"/>
            <a:ext cx="1003935"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查询区域</a:t>
            </a:r>
            <a:endParaRPr lang="zh-CN" b="1">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0-#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18" presetClass="entr" presetSubtype="6" fill="hold" grpId="0" nodeType="with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strips(downRight)">
                                      <p:cBhvr>
                                        <p:cTn id="11" dur="500"/>
                                        <p:tgtEl>
                                          <p:spTgt spid="1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18" presetClass="entr" presetSubtype="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18" presetClass="entr" presetSubtype="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strips(downRigh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18" presetClass="entr" presetSubtype="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strips(downRigh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12" grpId="0" bldLvl="0" animBg="1"/>
      <p:bldP spid="13" grpId="0" bldLvl="0" animBg="1"/>
      <p:bldP spid="14" grpId="0" bldLvl="0" animBg="1"/>
      <p:bldP spid="15" grpId="0" bldLvl="0" animBg="1"/>
      <p:bldP spid="113" grpId="0" bldLvl="0" animBg="1"/>
      <p:bldP spid="17" grpId="0" bldLvl="0" animBg="1"/>
      <p:bldP spid="18" grpId="0" bldLvl="0" animBg="1"/>
      <p:bldP spid="19" grpId="0" bldLvl="0" animBg="1"/>
      <p:bldP spid="22" grpId="0" animBg="1"/>
      <p:bldP spid="23" grpId="0" bldLvl="0" animBg="1"/>
      <p:bldP spid="2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06</a:t>
            </a:r>
            <a:r>
              <a:rPr lang="zh-CN" altLang="en-US" sz="3000" b="1" spc="400" dirty="0">
                <a:solidFill>
                  <a:srgbClr val="003300"/>
                </a:solidFill>
                <a:latin typeface="微软雅黑" panose="020B0503020204020204" charset="-122"/>
                <a:ea typeface="微软雅黑" panose="020B0503020204020204" charset="-122"/>
                <a:sym typeface="+mn-ea"/>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grpSp>
        <p:nvGrpSpPr>
          <p:cNvPr id="10" name="组合 9"/>
          <p:cNvGrpSpPr/>
          <p:nvPr/>
        </p:nvGrpSpPr>
        <p:grpSpPr>
          <a:xfrm>
            <a:off x="994410" y="1173480"/>
            <a:ext cx="10202545" cy="4729480"/>
            <a:chOff x="67" y="1608"/>
            <a:chExt cx="11820" cy="5479"/>
          </a:xfrm>
        </p:grpSpPr>
        <p:pic>
          <p:nvPicPr>
            <p:cNvPr id="8" name="图片 7"/>
            <p:cNvPicPr>
              <a:picLocks noChangeAspect="1"/>
            </p:cNvPicPr>
            <p:nvPr/>
          </p:nvPicPr>
          <p:blipFill>
            <a:blip r:embed="rId1"/>
            <a:stretch>
              <a:fillRect/>
            </a:stretch>
          </p:blipFill>
          <p:spPr>
            <a:xfrm>
              <a:off x="67" y="1608"/>
              <a:ext cx="11820" cy="5479"/>
            </a:xfrm>
            <a:prstGeom prst="rect">
              <a:avLst/>
            </a:prstGeom>
          </p:spPr>
        </p:pic>
        <p:sp>
          <p:nvSpPr>
            <p:cNvPr id="9" name="文本框 8"/>
            <p:cNvSpPr txBox="1"/>
            <p:nvPr/>
          </p:nvSpPr>
          <p:spPr>
            <a:xfrm>
              <a:off x="8835" y="2112"/>
              <a:ext cx="2809" cy="1389"/>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分届查看</a:t>
              </a:r>
              <a:endParaRPr lang="zh-CN" altLang="en-US" b="1">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学生诚信档案</a:t>
              </a:r>
              <a:endParaRPr lang="zh-CN" altLang="en-US" b="1">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检测结果页面</a:t>
              </a:r>
              <a:endParaRPr lang="zh-CN" altLang="en-US" b="1">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报告单</a:t>
              </a:r>
              <a:endParaRPr lang="zh-CN" altLang="en-US" b="1">
                <a:latin typeface="微软雅黑" panose="020B0503020204020204" charset="-122"/>
                <a:ea typeface="微软雅黑" panose="020B0503020204020204" charset="-122"/>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19"/>
          <p:cNvPicPr>
            <a:picLocks noChangeAspect="1"/>
          </p:cNvPicPr>
          <p:nvPr/>
        </p:nvPicPr>
        <p:blipFill>
          <a:blip r:embed="rId1"/>
          <a:stretch>
            <a:fillRect/>
          </a:stretch>
        </p:blipFill>
        <p:spPr>
          <a:xfrm>
            <a:off x="767715" y="1296670"/>
            <a:ext cx="10655935" cy="3479165"/>
          </a:xfrm>
          <a:prstGeom prst="rect">
            <a:avLst/>
          </a:prstGeom>
        </p:spPr>
      </p:pic>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06</a:t>
            </a:r>
            <a:r>
              <a:rPr lang="zh-CN" altLang="en-US" sz="3000" b="1" spc="400" dirty="0">
                <a:solidFill>
                  <a:srgbClr val="003300"/>
                </a:solidFill>
                <a:latin typeface="微软雅黑" panose="020B0503020204020204" charset="-122"/>
                <a:ea typeface="微软雅黑" panose="020B0503020204020204" charset="-122"/>
                <a:sym typeface="+mn-ea"/>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22" name="文本框 21"/>
          <p:cNvSpPr txBox="1"/>
          <p:nvPr/>
        </p:nvSpPr>
        <p:spPr>
          <a:xfrm>
            <a:off x="767715" y="5132705"/>
            <a:ext cx="6390005"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多种上传方式结果的汇总查询</a:t>
            </a:r>
            <a:endParaRPr lang="zh-CN" altLang="en-US" b="1">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可下载报告单</a:t>
            </a:r>
            <a:endParaRPr lang="zh-CN" altLang="en-US" b="1">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206375" y="778510"/>
            <a:ext cx="11871960" cy="2180590"/>
          </a:xfrm>
          <a:prstGeom prst="rect">
            <a:avLst/>
          </a:prstGeom>
        </p:spPr>
      </p:pic>
      <p:sp>
        <p:nvSpPr>
          <p:cNvPr id="58373" name="矩形 58372"/>
          <p:cNvSpPr/>
          <p:nvPr/>
        </p:nvSpPr>
        <p:spPr>
          <a:xfrm>
            <a:off x="695325" y="2134235"/>
            <a:ext cx="666750" cy="321310"/>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4" name="矩形 58373"/>
          <p:cNvSpPr/>
          <p:nvPr/>
        </p:nvSpPr>
        <p:spPr>
          <a:xfrm>
            <a:off x="1392555" y="2202815"/>
            <a:ext cx="884555" cy="214630"/>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5" name="矩形 58374"/>
          <p:cNvSpPr/>
          <p:nvPr/>
        </p:nvSpPr>
        <p:spPr>
          <a:xfrm>
            <a:off x="3219450" y="1652270"/>
            <a:ext cx="861695" cy="880745"/>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6" name="矩形 58375"/>
          <p:cNvSpPr/>
          <p:nvPr/>
        </p:nvSpPr>
        <p:spPr>
          <a:xfrm>
            <a:off x="4733925" y="1652905"/>
            <a:ext cx="979170" cy="908050"/>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7" name="矩形 58376"/>
          <p:cNvSpPr/>
          <p:nvPr/>
        </p:nvSpPr>
        <p:spPr>
          <a:xfrm>
            <a:off x="5867400" y="1699895"/>
            <a:ext cx="882015" cy="846455"/>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8" name="矩形 58377"/>
          <p:cNvSpPr/>
          <p:nvPr/>
        </p:nvSpPr>
        <p:spPr>
          <a:xfrm>
            <a:off x="9726295" y="1663700"/>
            <a:ext cx="1143000" cy="814705"/>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79" name="文本框 58378"/>
          <p:cNvSpPr txBox="1"/>
          <p:nvPr/>
        </p:nvSpPr>
        <p:spPr>
          <a:xfrm>
            <a:off x="1222375" y="2937510"/>
            <a:ext cx="10539730" cy="527050"/>
          </a:xfrm>
          <a:prstGeom prst="rect">
            <a:avLst/>
          </a:prstGeom>
          <a:noFill/>
          <a:ln w="9525">
            <a:noFill/>
          </a:ln>
          <a:extLst>
            <a:ext uri="{909E8E84-426E-40DD-AFC4-6F175D3DCCD1}">
              <a14:hiddenFill xmlns:a14="http://schemas.microsoft.com/office/drawing/2010/main">
                <a:solidFill>
                  <a:schemeClr val="bg1">
                    <a:alpha val="100000"/>
                  </a:schemeClr>
                </a:solidFill>
              </a14:hiddenFill>
            </a:ext>
          </a:extLst>
        </p:spPr>
        <p:txBody>
          <a:bodyPr vert="horz" wrap="square" lIns="67635" tIns="35246" rIns="67635" bIns="35246" anchor="t">
            <a:spAutoFit/>
          </a:bodyPr>
          <a:p>
            <a:pPr marL="0" lvl="0" indent="0">
              <a:lnSpc>
                <a:spcPct val="150000"/>
              </a:lnSpc>
            </a:pPr>
            <a:r>
              <a:rPr lang="zh-CN" altLang="en-US" sz="2000" dirty="0">
                <a:latin typeface="微软雅黑" panose="020B0503020204020204" charset="-122"/>
                <a:ea typeface="微软雅黑" panose="020B0503020204020204" charset="-122"/>
                <a:sym typeface="Arial" panose="020B0604020202020204" charset="-116"/>
              </a:rPr>
              <a:t>（1）点击学生姓名：学生诚信档案</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0" name="文本框 58379"/>
          <p:cNvSpPr txBox="1"/>
          <p:nvPr/>
        </p:nvSpPr>
        <p:spPr>
          <a:xfrm>
            <a:off x="1222375" y="3524885"/>
            <a:ext cx="10539730" cy="417830"/>
          </a:xfrm>
          <a:prstGeom prst="rect">
            <a:avLst/>
          </a:prstGeom>
          <a:noFill/>
          <a:ln w="9525">
            <a:noFill/>
          </a:ln>
        </p:spPr>
        <p:txBody>
          <a:bodyPr wrap="square">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（2）点击篇名：文献检测结果</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1" name="文本框 58380"/>
          <p:cNvSpPr txBox="1"/>
          <p:nvPr/>
        </p:nvSpPr>
        <p:spPr>
          <a:xfrm>
            <a:off x="1222375" y="4959350"/>
            <a:ext cx="10539730" cy="417830"/>
          </a:xfrm>
          <a:prstGeom prst="rect">
            <a:avLst/>
          </a:prstGeom>
          <a:noFill/>
          <a:ln w="9525">
            <a:noFill/>
          </a:ln>
        </p:spPr>
        <p:txBody>
          <a:bodyPr wrap="square">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（5）点击教师姓名：查看该教师的学生检测结果（学生管理</a:t>
            </a:r>
            <a:r>
              <a:rPr lang="en-US" altLang="zh-CN" sz="2000" dirty="0">
                <a:latin typeface="微软雅黑" panose="020B0503020204020204" charset="-122"/>
                <a:ea typeface="微软雅黑" panose="020B0503020204020204" charset="-122"/>
                <a:sym typeface="Arial" panose="020B0604020202020204" charset="-116"/>
              </a:rPr>
              <a:t>-</a:t>
            </a:r>
            <a:r>
              <a:rPr lang="zh-CN" altLang="en-US" sz="2000" dirty="0">
                <a:latin typeface="微软雅黑" panose="020B0503020204020204" charset="-122"/>
                <a:ea typeface="微软雅黑" panose="020B0503020204020204" charset="-122"/>
                <a:sym typeface="Arial" panose="020B0604020202020204" charset="-116"/>
              </a:rPr>
              <a:t>学生检测情况）</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2" name="文本框 58381"/>
          <p:cNvSpPr txBox="1"/>
          <p:nvPr/>
        </p:nvSpPr>
        <p:spPr>
          <a:xfrm>
            <a:off x="1222375" y="5437505"/>
            <a:ext cx="10539730" cy="417830"/>
          </a:xfrm>
          <a:prstGeom prst="rect">
            <a:avLst/>
          </a:prstGeom>
          <a:noFill/>
          <a:ln w="9525">
            <a:noFill/>
          </a:ln>
        </p:spPr>
        <p:txBody>
          <a:bodyPr vert="horz" wrap="square" anchor="t">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（6）意见：指导教师的审核意见</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3" name="文本框 58382"/>
          <p:cNvSpPr txBox="1"/>
          <p:nvPr/>
        </p:nvSpPr>
        <p:spPr>
          <a:xfrm>
            <a:off x="1222375" y="4003040"/>
            <a:ext cx="10539730" cy="417830"/>
          </a:xfrm>
          <a:prstGeom prst="rect">
            <a:avLst/>
          </a:prstGeom>
          <a:noFill/>
          <a:ln w="9525">
            <a:noFill/>
          </a:ln>
        </p:spPr>
        <p:txBody>
          <a:bodyPr vert="horz" wrap="square" anchor="t">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（3）检测结果：总文字复制比</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4" name="文本框 58383"/>
          <p:cNvSpPr txBox="1"/>
          <p:nvPr/>
        </p:nvSpPr>
        <p:spPr>
          <a:xfrm>
            <a:off x="1222375" y="4481195"/>
            <a:ext cx="10539730" cy="417830"/>
          </a:xfrm>
          <a:prstGeom prst="rect">
            <a:avLst/>
          </a:prstGeom>
          <a:noFill/>
          <a:ln w="9525">
            <a:noFill/>
          </a:ln>
        </p:spPr>
        <p:txBody>
          <a:bodyPr vert="horz" wrap="square" anchor="t">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（4）跨语言检测结果：中英互译</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58385" name="矩形 58384"/>
          <p:cNvSpPr/>
          <p:nvPr/>
        </p:nvSpPr>
        <p:spPr>
          <a:xfrm>
            <a:off x="1313815" y="2563495"/>
            <a:ext cx="721995" cy="352425"/>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sp>
        <p:nvSpPr>
          <p:cNvPr id="58386" name="文本框 58385"/>
          <p:cNvSpPr txBox="1"/>
          <p:nvPr/>
        </p:nvSpPr>
        <p:spPr>
          <a:xfrm>
            <a:off x="1222375" y="5915660"/>
            <a:ext cx="10539730" cy="417830"/>
          </a:xfrm>
          <a:prstGeom prst="rect">
            <a:avLst/>
          </a:prstGeom>
          <a:noFill/>
          <a:ln w="9525">
            <a:noFill/>
          </a:ln>
        </p:spPr>
        <p:txBody>
          <a:bodyPr vert="horz" wrap="square" anchor="t">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（7）校内互检</a:t>
            </a:r>
            <a:endParaRPr lang="zh-CN" altLang="en-US" sz="2000" dirty="0">
              <a:latin typeface="微软雅黑" panose="020B0503020204020204" charset="-122"/>
              <a:ea typeface="微软雅黑" panose="020B0503020204020204" charset="-122"/>
              <a:sym typeface="Arial" panose="020B0604020202020204" charset="-116"/>
            </a:endParaRPr>
          </a:p>
        </p:txBody>
      </p:sp>
      <p:sp>
        <p:nvSpPr>
          <p:cNvPr id="2" name="文本框 1"/>
          <p:cNvSpPr txBox="1"/>
          <p:nvPr/>
        </p:nvSpPr>
        <p:spPr>
          <a:xfrm>
            <a:off x="1222375" y="6393815"/>
            <a:ext cx="10539730" cy="417830"/>
          </a:xfrm>
          <a:prstGeom prst="rect">
            <a:avLst/>
          </a:prstGeom>
          <a:noFill/>
          <a:ln w="9525">
            <a:noFill/>
          </a:ln>
        </p:spPr>
        <p:txBody>
          <a:bodyPr vert="horz" wrap="square" anchor="t">
            <a:spAutoFit/>
          </a:bodyPr>
          <a:p>
            <a:pPr marL="0" lvl="0" indent="0" algn="l" eaLnBrk="1" latinLnBrk="0" hangingPunct="1"/>
            <a:r>
              <a:rPr lang="zh-CN" altLang="en-US" sz="2000" dirty="0">
                <a:latin typeface="微软雅黑" panose="020B0503020204020204" charset="-122"/>
                <a:ea typeface="微软雅黑" panose="020B0503020204020204" charset="-122"/>
                <a:sym typeface="Arial" panose="020B0604020202020204" charset="-116"/>
              </a:rPr>
              <a:t>（</a:t>
            </a:r>
            <a:r>
              <a:rPr lang="en-US" altLang="zh-CN" sz="2000" dirty="0">
                <a:latin typeface="微软雅黑" panose="020B0503020204020204" charset="-122"/>
                <a:ea typeface="微软雅黑" panose="020B0503020204020204" charset="-122"/>
                <a:sym typeface="Arial" panose="020B0604020202020204" charset="-116"/>
              </a:rPr>
              <a:t>8</a:t>
            </a:r>
            <a:r>
              <a:rPr lang="zh-CN" altLang="en-US" sz="2000" dirty="0">
                <a:latin typeface="微软雅黑" panose="020B0503020204020204" charset="-122"/>
                <a:ea typeface="微软雅黑" panose="020B0503020204020204" charset="-122"/>
                <a:sym typeface="Arial" panose="020B0604020202020204" charset="-116"/>
              </a:rPr>
              <a:t>）写作助手检查结果：查看写作助手结果</a:t>
            </a:r>
            <a:endParaRPr lang="zh-CN" altLang="en-US" sz="2000" dirty="0">
              <a:latin typeface="微软雅黑" panose="020B0503020204020204" charset="-122"/>
              <a:ea typeface="宋体" panose="02010600030101010101" pitchFamily="2" charset="-122"/>
            </a:endParaRPr>
          </a:p>
        </p:txBody>
      </p:sp>
      <p:sp>
        <p:nvSpPr>
          <p:cNvPr id="5" name="矩形 4"/>
          <p:cNvSpPr/>
          <p:nvPr/>
        </p:nvSpPr>
        <p:spPr>
          <a:xfrm>
            <a:off x="6918325" y="1652270"/>
            <a:ext cx="775335" cy="893445"/>
          </a:xfrm>
          <a:prstGeom prst="rect">
            <a:avLst/>
          </a:prstGeom>
          <a:noFill/>
          <a:ln w="38100" cap="flat" cmpd="sng">
            <a:solidFill>
              <a:srgbClr val="FF0000"/>
            </a:solidFill>
            <a:prstDash val="solid"/>
            <a:miter/>
            <a:headEnd type="none" w="med" len="med"/>
            <a:tailEnd type="none" w="med" len="med"/>
          </a:ln>
        </p:spPr>
        <p:txBody>
          <a:bodyPr/>
          <a:p>
            <a:endParaRPr lang="zh-CN" altLang="en-US" sz="1350"/>
          </a:p>
        </p:txBody>
      </p:sp>
      <p:grpSp>
        <p:nvGrpSpPr>
          <p:cNvPr id="4" name="组合 3"/>
          <p:cNvGrpSpPr/>
          <p:nvPr/>
        </p:nvGrpSpPr>
        <p:grpSpPr>
          <a:xfrm>
            <a:off x="118745" y="123825"/>
            <a:ext cx="576580" cy="597535"/>
            <a:chOff x="325" y="528"/>
            <a:chExt cx="908" cy="941"/>
          </a:xfrm>
        </p:grpSpPr>
        <p:sp>
          <p:nvSpPr>
            <p:cNvPr id="9" name="矩形 8"/>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0" name="矩形 9"/>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1"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06</a:t>
            </a:r>
            <a:r>
              <a:rPr lang="zh-CN" altLang="en-US" sz="3000" b="1" spc="400" dirty="0">
                <a:solidFill>
                  <a:srgbClr val="003300"/>
                </a:solidFill>
                <a:latin typeface="微软雅黑" panose="020B0503020204020204" charset="-122"/>
                <a:ea typeface="微软雅黑" panose="020B0503020204020204" charset="-122"/>
                <a:sym typeface="+mn-ea"/>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73"/>
                                        </p:tgtEl>
                                        <p:attrNameLst>
                                          <p:attrName>style.visibility</p:attrName>
                                        </p:attrNameLst>
                                      </p:cBhvr>
                                      <p:to>
                                        <p:strVal val="visible"/>
                                      </p:to>
                                    </p:set>
                                    <p:animEffect transition="in" filter="wipe(left)">
                                      <p:cBhvr>
                                        <p:cTn id="7" dur="1000"/>
                                        <p:tgtEl>
                                          <p:spTgt spid="58373"/>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8379"/>
                                        </p:tgtEl>
                                        <p:attrNameLst>
                                          <p:attrName>style.visibility</p:attrName>
                                        </p:attrNameLst>
                                      </p:cBhvr>
                                      <p:to>
                                        <p:strVal val="visible"/>
                                      </p:to>
                                    </p:set>
                                    <p:animEffect transition="in" filter="fade">
                                      <p:cBhvr>
                                        <p:cTn id="10" dur="1000"/>
                                        <p:tgtEl>
                                          <p:spTgt spid="58379"/>
                                        </p:tgtEl>
                                      </p:cBhvr>
                                    </p:animEffect>
                                    <p:anim calcmode="lin" valueType="num">
                                      <p:cBhvr>
                                        <p:cTn id="11" dur="1000" fill="hold"/>
                                        <p:tgtEl>
                                          <p:spTgt spid="58379"/>
                                        </p:tgtEl>
                                        <p:attrNameLst>
                                          <p:attrName>ppt_x</p:attrName>
                                        </p:attrNameLst>
                                      </p:cBhvr>
                                      <p:tavLst>
                                        <p:tav tm="0">
                                          <p:val>
                                            <p:strVal val="#ppt_x"/>
                                          </p:val>
                                        </p:tav>
                                        <p:tav tm="100000">
                                          <p:val>
                                            <p:strVal val="#ppt_x"/>
                                          </p:val>
                                        </p:tav>
                                      </p:tavLst>
                                    </p:anim>
                                    <p:anim calcmode="lin" valueType="num">
                                      <p:cBhvr>
                                        <p:cTn id="12" dur="1000" fill="hold"/>
                                        <p:tgtEl>
                                          <p:spTgt spid="5837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374"/>
                                        </p:tgtEl>
                                        <p:attrNameLst>
                                          <p:attrName>style.visibility</p:attrName>
                                        </p:attrNameLst>
                                      </p:cBhvr>
                                      <p:to>
                                        <p:strVal val="visible"/>
                                      </p:to>
                                    </p:set>
                                    <p:animEffect transition="in" filter="wipe(left)">
                                      <p:cBhvr>
                                        <p:cTn id="17" dur="1000"/>
                                        <p:tgtEl>
                                          <p:spTgt spid="5837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380"/>
                                        </p:tgtEl>
                                        <p:attrNameLst>
                                          <p:attrName>style.visibility</p:attrName>
                                        </p:attrNameLst>
                                      </p:cBhvr>
                                      <p:to>
                                        <p:strVal val="visible"/>
                                      </p:to>
                                    </p:set>
                                    <p:animEffect transition="in" filter="wipe(left)">
                                      <p:cBhvr>
                                        <p:cTn id="20" dur="1000"/>
                                        <p:tgtEl>
                                          <p:spTgt spid="5838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8376"/>
                                        </p:tgtEl>
                                        <p:attrNameLst>
                                          <p:attrName>style.visibility</p:attrName>
                                        </p:attrNameLst>
                                      </p:cBhvr>
                                      <p:to>
                                        <p:strVal val="visible"/>
                                      </p:to>
                                    </p:set>
                                    <p:animEffect transition="in" filter="wipe(left)">
                                      <p:cBhvr>
                                        <p:cTn id="25" dur="1000"/>
                                        <p:tgtEl>
                                          <p:spTgt spid="583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8383"/>
                                        </p:tgtEl>
                                        <p:attrNameLst>
                                          <p:attrName>style.visibility</p:attrName>
                                        </p:attrNameLst>
                                      </p:cBhvr>
                                      <p:to>
                                        <p:strVal val="visible"/>
                                      </p:to>
                                    </p:set>
                                    <p:animEffect transition="in" filter="wipe(left)">
                                      <p:cBhvr>
                                        <p:cTn id="28" dur="1000"/>
                                        <p:tgtEl>
                                          <p:spTgt spid="583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8377"/>
                                        </p:tgtEl>
                                        <p:attrNameLst>
                                          <p:attrName>style.visibility</p:attrName>
                                        </p:attrNameLst>
                                      </p:cBhvr>
                                      <p:to>
                                        <p:strVal val="visible"/>
                                      </p:to>
                                    </p:set>
                                    <p:animEffect transition="in" filter="wipe(left)">
                                      <p:cBhvr>
                                        <p:cTn id="33" dur="1000"/>
                                        <p:tgtEl>
                                          <p:spTgt spid="5837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Par">
                                  <p:stCondLst>
                                    <p:cond delay="0"/>
                                  </p:stCondLst>
                                  <p:childTnLst>
                                    <p:set>
                                      <p:cBhvr>
                                        <p:cTn id="37" dur="1" fill="hold">
                                          <p:stCondLst>
                                            <p:cond delay="0"/>
                                          </p:stCondLst>
                                        </p:cTn>
                                        <p:tgtEl>
                                          <p:spTgt spid="58384"/>
                                        </p:tgtEl>
                                        <p:attrNameLst>
                                          <p:attrName>style.visibility</p:attrName>
                                        </p:attrNameLst>
                                      </p:cBhvr>
                                      <p:to>
                                        <p:strVal val="visible"/>
                                      </p:to>
                                    </p:set>
                                    <p:animEffect transition="in" filter="wipe(left)">
                                      <p:cBhvr>
                                        <p:cTn id="38" dur="1000"/>
                                        <p:tgtEl>
                                          <p:spTgt spid="5838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8375"/>
                                        </p:tgtEl>
                                        <p:attrNameLst>
                                          <p:attrName>style.visibility</p:attrName>
                                        </p:attrNameLst>
                                      </p:cBhvr>
                                      <p:to>
                                        <p:strVal val="visible"/>
                                      </p:to>
                                    </p:set>
                                    <p:animEffect transition="in" filter="wipe(left)">
                                      <p:cBhvr>
                                        <p:cTn id="43" dur="1000"/>
                                        <p:tgtEl>
                                          <p:spTgt spid="5837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8381"/>
                                        </p:tgtEl>
                                        <p:attrNameLst>
                                          <p:attrName>style.visibility</p:attrName>
                                        </p:attrNameLst>
                                      </p:cBhvr>
                                      <p:to>
                                        <p:strVal val="visible"/>
                                      </p:to>
                                    </p:set>
                                    <p:animEffect transition="in" filter="wipe(left)">
                                      <p:cBhvr>
                                        <p:cTn id="46" dur="1000"/>
                                        <p:tgtEl>
                                          <p:spTgt spid="5838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8378"/>
                                        </p:tgtEl>
                                        <p:attrNameLst>
                                          <p:attrName>style.visibility</p:attrName>
                                        </p:attrNameLst>
                                      </p:cBhvr>
                                      <p:to>
                                        <p:strVal val="visible"/>
                                      </p:to>
                                    </p:set>
                                    <p:animEffect transition="in" filter="wipe(left)">
                                      <p:cBhvr>
                                        <p:cTn id="51" dur="1000"/>
                                        <p:tgtEl>
                                          <p:spTgt spid="5837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8382"/>
                                        </p:tgtEl>
                                        <p:attrNameLst>
                                          <p:attrName>style.visibility</p:attrName>
                                        </p:attrNameLst>
                                      </p:cBhvr>
                                      <p:to>
                                        <p:strVal val="visible"/>
                                      </p:to>
                                    </p:set>
                                    <p:animEffect transition="in" filter="wipe(left)">
                                      <p:cBhvr>
                                        <p:cTn id="54" dur="1000"/>
                                        <p:tgtEl>
                                          <p:spTgt spid="5838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58385"/>
                                        </p:tgtEl>
                                        <p:attrNameLst>
                                          <p:attrName>style.visibility</p:attrName>
                                        </p:attrNameLst>
                                      </p:cBhvr>
                                      <p:to>
                                        <p:strVal val="visible"/>
                                      </p:to>
                                    </p:set>
                                    <p:animEffect transition="in" filter="wipe(left)">
                                      <p:cBhvr>
                                        <p:cTn id="59" dur="1000"/>
                                        <p:tgtEl>
                                          <p:spTgt spid="5838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58386"/>
                                        </p:tgtEl>
                                        <p:attrNameLst>
                                          <p:attrName>style.visibility</p:attrName>
                                        </p:attrNameLst>
                                      </p:cBhvr>
                                      <p:to>
                                        <p:strVal val="visible"/>
                                      </p:to>
                                    </p:set>
                                    <p:animEffect transition="in" filter="wipe(left)">
                                      <p:cBhvr>
                                        <p:cTn id="62" dur="1000"/>
                                        <p:tgtEl>
                                          <p:spTgt spid="5838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1000"/>
                                        <p:tgtEl>
                                          <p:spTgt spid="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bldLvl="0" animBg="1"/>
      <p:bldP spid="58380" grpId="0" bldLvl="0"/>
      <p:bldP spid="58381" grpId="0" bldLvl="0"/>
      <p:bldP spid="58382" grpId="0" bldLvl="0"/>
      <p:bldP spid="58383" grpId="0" bldLvl="0"/>
      <p:bldP spid="58384" grpId="0" bldLvl="0"/>
      <p:bldP spid="58386" grpId="0" bldLvl="0"/>
      <p:bldP spid="2"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 name="组合 19"/>
          <p:cNvGrpSpPr/>
          <p:nvPr/>
        </p:nvGrpSpPr>
        <p:grpSpPr>
          <a:xfrm>
            <a:off x="118745" y="123825"/>
            <a:ext cx="576580" cy="597535"/>
            <a:chOff x="325" y="528"/>
            <a:chExt cx="908" cy="941"/>
          </a:xfrm>
        </p:grpSpPr>
        <p:sp>
          <p:nvSpPr>
            <p:cNvPr id="21" name="矩形 20"/>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22" name="矩形 21"/>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23" name="TextBox 36"/>
          <p:cNvSpPr txBox="1"/>
          <p:nvPr/>
        </p:nvSpPr>
        <p:spPr>
          <a:xfrm>
            <a:off x="790575" y="132080"/>
            <a:ext cx="473202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系统介绍</a:t>
            </a:r>
            <a:endParaRPr lang="zh-CN" sz="3000" spc="400" dirty="0">
              <a:solidFill>
                <a:srgbClr val="003300"/>
              </a:solidFill>
              <a:latin typeface="Impact" panose="020B0806030902050204" pitchFamily="34" charset="0"/>
              <a:ea typeface="微软雅黑" panose="020B0503020204020204" charset="-122"/>
            </a:endParaRPr>
          </a:p>
        </p:txBody>
      </p:sp>
      <p:sp>
        <p:nvSpPr>
          <p:cNvPr id="7170" name="文本框 7169"/>
          <p:cNvSpPr txBox="1"/>
          <p:nvPr/>
        </p:nvSpPr>
        <p:spPr>
          <a:xfrm>
            <a:off x="615315" y="3472180"/>
            <a:ext cx="11142345" cy="1198880"/>
          </a:xfrm>
          <a:prstGeom prst="rect">
            <a:avLst/>
          </a:prstGeom>
          <a:noFill/>
          <a:ln w="9525">
            <a:noFill/>
          </a:ln>
        </p:spPr>
        <p:txBody>
          <a:bodyPr wrap="square">
            <a:spAutoFit/>
          </a:bodyPr>
          <a:p>
            <a:pPr>
              <a:lnSpc>
                <a:spcPct val="120000"/>
              </a:lnSpc>
              <a:buFont typeface="Wingdings" panose="05000000000000000000" pitchFamily="2" charset="2"/>
              <a:buChar char="v"/>
            </a:pPr>
            <a:r>
              <a:rPr lang="zh-CN" altLang="en-US" sz="3000">
                <a:latin typeface="微软雅黑" panose="020B0503020204020204" charset="-122"/>
                <a:ea typeface="微软雅黑" panose="020B0503020204020204" charset="-122"/>
                <a:sym typeface="宋体" panose="02010600030101010101" pitchFamily="2" charset="-122"/>
              </a:rPr>
              <a:t>用于检测</a:t>
            </a:r>
            <a:r>
              <a:rPr lang="zh-CN" altLang="en-US" sz="3000">
                <a:solidFill>
                  <a:srgbClr val="FF0000"/>
                </a:solidFill>
                <a:latin typeface="微软雅黑" panose="020B0503020204020204" charset="-122"/>
                <a:ea typeface="微软雅黑" panose="020B0503020204020204" charset="-122"/>
                <a:sym typeface="宋体" panose="02010600030101010101" pitchFamily="2" charset="-122"/>
              </a:rPr>
              <a:t>大学生论文、课程作业、毕业设计、优秀论文及其他各类文档</a:t>
            </a:r>
            <a:endParaRPr lang="zh-CN" altLang="en-US" sz="3000">
              <a:solidFill>
                <a:srgbClr val="FF0000"/>
              </a:solidFill>
              <a:latin typeface="微软雅黑" panose="020B0503020204020204" charset="-122"/>
              <a:ea typeface="微软雅黑" panose="020B0503020204020204" charset="-122"/>
              <a:sym typeface="宋体" panose="02010600030101010101" pitchFamily="2" charset="-122"/>
            </a:endParaRPr>
          </a:p>
        </p:txBody>
      </p:sp>
      <p:sp>
        <p:nvSpPr>
          <p:cNvPr id="7171" name="文本框 7170"/>
          <p:cNvSpPr txBox="1"/>
          <p:nvPr/>
        </p:nvSpPr>
        <p:spPr>
          <a:xfrm>
            <a:off x="615315" y="1051560"/>
            <a:ext cx="8780463" cy="553085"/>
          </a:xfrm>
          <a:prstGeom prst="rect">
            <a:avLst/>
          </a:prstGeom>
          <a:noFill/>
          <a:ln w="9525">
            <a:noFill/>
          </a:ln>
        </p:spPr>
        <p:txBody>
          <a:bodyPr wrap="square">
            <a:spAutoFit/>
          </a:bodyPr>
          <a:p>
            <a:pPr marL="1905" indent="340995">
              <a:buFont typeface="Wingdings" panose="05000000000000000000" pitchFamily="2" charset="2"/>
              <a:buChar char="v"/>
            </a:pPr>
            <a:r>
              <a:rPr lang="zh-CN" altLang="en-US" sz="3000" dirty="0">
                <a:latin typeface="微软雅黑" panose="020B0503020204020204" charset="-122"/>
                <a:ea typeface="微软雅黑" panose="020B0503020204020204" charset="-122"/>
                <a:sym typeface="宋体" panose="02010600030101010101" pitchFamily="2" charset="-122"/>
              </a:rPr>
              <a:t>“中国知网”大学生论文检测系统</a:t>
            </a:r>
            <a:endParaRPr lang="zh-CN" altLang="en-US" sz="3000" dirty="0">
              <a:latin typeface="微软雅黑" panose="020B0503020204020204" charset="-122"/>
              <a:ea typeface="微软雅黑" panose="020B0503020204020204" charset="-122"/>
              <a:sym typeface="宋体" panose="02010600030101010101" pitchFamily="2" charset="-122"/>
            </a:endParaRPr>
          </a:p>
        </p:txBody>
      </p:sp>
      <p:sp>
        <p:nvSpPr>
          <p:cNvPr id="7173" name="文本框 7172"/>
          <p:cNvSpPr txBox="1"/>
          <p:nvPr/>
        </p:nvSpPr>
        <p:spPr>
          <a:xfrm>
            <a:off x="615315" y="1835785"/>
            <a:ext cx="8540750" cy="553085"/>
          </a:xfrm>
          <a:prstGeom prst="rect">
            <a:avLst/>
          </a:prstGeom>
          <a:noFill/>
          <a:ln w="9525">
            <a:noFill/>
          </a:ln>
        </p:spPr>
        <p:txBody>
          <a:bodyPr vert="horz" wrap="square" anchor="t">
            <a:spAutoFit/>
          </a:bodyPr>
          <a:p>
            <a:pPr>
              <a:buFont typeface="Wingdings" panose="05000000000000000000" pitchFamily="2" charset="2"/>
              <a:buChar char="v"/>
            </a:pPr>
            <a:r>
              <a:rPr lang="zh-CN" altLang="en-US" sz="3000" dirty="0">
                <a:latin typeface="微软雅黑" panose="020B0503020204020204" charset="-122"/>
                <a:ea typeface="微软雅黑" panose="020B0503020204020204" charset="-122"/>
                <a:sym typeface="宋体" panose="02010600030101010101" pitchFamily="2" charset="-122"/>
              </a:rPr>
              <a:t>PMLC（paper misconduct literature check）</a:t>
            </a:r>
            <a:endParaRPr lang="zh-CN" altLang="en-US" sz="3000" b="1" dirty="0">
              <a:latin typeface="微软雅黑" panose="020B0503020204020204" charset="-122"/>
              <a:ea typeface="微软雅黑" panose="020B0503020204020204" charset="-122"/>
              <a:sym typeface="宋体" panose="02010600030101010101" pitchFamily="2" charset="-122"/>
            </a:endParaRPr>
          </a:p>
        </p:txBody>
      </p:sp>
      <p:sp>
        <p:nvSpPr>
          <p:cNvPr id="7174" name="文本框 7173"/>
          <p:cNvSpPr txBox="1"/>
          <p:nvPr/>
        </p:nvSpPr>
        <p:spPr>
          <a:xfrm>
            <a:off x="615315" y="2607945"/>
            <a:ext cx="11142345" cy="645160"/>
          </a:xfrm>
          <a:prstGeom prst="rect">
            <a:avLst/>
          </a:prstGeom>
          <a:noFill/>
          <a:ln w="9525">
            <a:noFill/>
          </a:ln>
        </p:spPr>
        <p:txBody>
          <a:bodyPr wrap="square">
            <a:spAutoFit/>
          </a:bodyPr>
          <a:p>
            <a:pPr>
              <a:lnSpc>
                <a:spcPct val="120000"/>
              </a:lnSpc>
              <a:buFont typeface="Wingdings" panose="05000000000000000000" pitchFamily="2" charset="2"/>
              <a:buChar char="v"/>
            </a:pPr>
            <a:r>
              <a:rPr lang="zh-CN" altLang="en-US" sz="3000" dirty="0">
                <a:latin typeface="微软雅黑" panose="020B0503020204020204" charset="-122"/>
                <a:ea typeface="微软雅黑" panose="020B0503020204020204" charset="-122"/>
                <a:sym typeface="宋体" panose="02010600030101010101" pitchFamily="2" charset="-122"/>
              </a:rPr>
              <a:t>面向</a:t>
            </a:r>
            <a:r>
              <a:rPr lang="zh-CN" altLang="en-US" sz="3000">
                <a:solidFill>
                  <a:srgbClr val="FF0000"/>
                </a:solidFill>
                <a:latin typeface="微软雅黑" panose="020B0503020204020204" charset="-122"/>
                <a:ea typeface="微软雅黑" panose="020B0503020204020204" charset="-122"/>
                <a:sym typeface="宋体" panose="02010600030101010101" pitchFamily="2" charset="-122"/>
              </a:rPr>
              <a:t>教务处、院系</a:t>
            </a:r>
            <a:r>
              <a:rPr lang="zh-CN" altLang="en-US" sz="3000" dirty="0">
                <a:latin typeface="微软雅黑" panose="020B0503020204020204" charset="-122"/>
                <a:ea typeface="微软雅黑" panose="020B0503020204020204" charset="-122"/>
                <a:sym typeface="宋体" panose="02010600030101010101" pitchFamily="2" charset="-122"/>
              </a:rPr>
              <a:t>等各级学生管理部门（本科、高职高专）</a:t>
            </a:r>
            <a:endParaRPr lang="zh-CN" altLang="en-US" sz="3000" dirty="0">
              <a:latin typeface="微软雅黑" panose="020B0503020204020204" charset="-122"/>
              <a:ea typeface="微软雅黑" panose="020B0503020204020204" charset="-122"/>
              <a:sym typeface="宋体" panose="02010600030101010101" pitchFamily="2" charset="-122"/>
            </a:endParaRPr>
          </a:p>
        </p:txBody>
      </p:sp>
      <p:sp>
        <p:nvSpPr>
          <p:cNvPr id="4" name="文本框 3"/>
          <p:cNvSpPr txBox="1"/>
          <p:nvPr/>
        </p:nvSpPr>
        <p:spPr>
          <a:xfrm>
            <a:off x="615315" y="4782820"/>
            <a:ext cx="11142980" cy="1198880"/>
          </a:xfrm>
          <a:prstGeom prst="rect">
            <a:avLst/>
          </a:prstGeom>
          <a:noFill/>
        </p:spPr>
        <p:txBody>
          <a:bodyPr wrap="square" rtlCol="0" anchor="t">
            <a:spAutoFit/>
          </a:bodyPr>
          <a:p>
            <a:pPr>
              <a:lnSpc>
                <a:spcPct val="120000"/>
              </a:lnSpc>
              <a:buFont typeface="Wingdings" panose="05000000000000000000" pitchFamily="2" charset="2"/>
              <a:buChar char="v"/>
            </a:pPr>
            <a:r>
              <a:rPr lang="zh-CN" altLang="en-US" sz="3000">
                <a:latin typeface="微软雅黑" panose="020B0503020204020204" charset="-122"/>
                <a:ea typeface="微软雅黑" panose="020B0503020204020204" charset="-122"/>
                <a:sym typeface="宋体" panose="02010600030101010101" pitchFamily="2" charset="-122"/>
              </a:rPr>
              <a:t>全程监控论文中是否存在</a:t>
            </a:r>
            <a:r>
              <a:rPr lang="zh-CN" altLang="en-US" sz="3000">
                <a:solidFill>
                  <a:srgbClr val="FF0000"/>
                </a:solidFill>
                <a:latin typeface="微软雅黑" panose="020B0503020204020204" charset="-122"/>
                <a:ea typeface="微软雅黑" panose="020B0503020204020204" charset="-122"/>
                <a:sym typeface="宋体" panose="02010600030101010101" pitchFamily="2" charset="-122"/>
              </a:rPr>
              <a:t>抄袭剽窃</a:t>
            </a:r>
            <a:r>
              <a:rPr lang="zh-CN" altLang="en-US" sz="3000">
                <a:latin typeface="微软雅黑" panose="020B0503020204020204" charset="-122"/>
                <a:ea typeface="微软雅黑" panose="020B0503020204020204" charset="-122"/>
                <a:sym typeface="宋体" panose="02010600030101010101" pitchFamily="2" charset="-122"/>
              </a:rPr>
              <a:t>等学术不端行为，建立</a:t>
            </a:r>
            <a:r>
              <a:rPr lang="zh-CN" altLang="en-US" sz="3000">
                <a:solidFill>
                  <a:srgbClr val="FF0000"/>
                </a:solidFill>
                <a:latin typeface="微软雅黑" panose="020B0503020204020204" charset="-122"/>
                <a:ea typeface="微软雅黑" panose="020B0503020204020204" charset="-122"/>
                <a:sym typeface="宋体" panose="02010600030101010101" pitchFamily="2" charset="-122"/>
              </a:rPr>
              <a:t>学生诚信档案</a:t>
            </a:r>
            <a:r>
              <a:rPr lang="zh-CN" altLang="en-US" sz="3000">
                <a:latin typeface="微软雅黑" panose="020B0503020204020204" charset="-122"/>
                <a:ea typeface="微软雅黑" panose="020B0503020204020204" charset="-122"/>
                <a:sym typeface="宋体" panose="02010600030101010101" pitchFamily="2" charset="-122"/>
              </a:rPr>
              <a:t>，帮助提高大学生</a:t>
            </a:r>
            <a:r>
              <a:rPr lang="zh-CN" altLang="en-US" sz="3000">
                <a:solidFill>
                  <a:srgbClr val="FF0000"/>
                </a:solidFill>
                <a:latin typeface="微软雅黑" panose="020B0503020204020204" charset="-122"/>
                <a:ea typeface="微软雅黑" panose="020B0503020204020204" charset="-122"/>
                <a:sym typeface="宋体" panose="02010600030101010101" pitchFamily="2" charset="-122"/>
              </a:rPr>
              <a:t>论文质量</a:t>
            </a:r>
            <a:endParaRPr lang="zh-CN" altLang="en-US" sz="3000">
              <a:solidFill>
                <a:srgbClr val="FF0000"/>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1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10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wipe(left)">
                                      <p:cBhvr>
                                        <p:cTn id="17" dur="1000"/>
                                        <p:tgtEl>
                                          <p:spTgt spid="71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wipe(left)">
                                      <p:cBhvr>
                                        <p:cTn id="22" dur="1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ldLvl="0"/>
      <p:bldP spid="7171" grpId="0" bldLvl="0"/>
      <p:bldP spid="7173" grpId="0" bldLvl="0"/>
      <p:bldP spid="7174" grpId="0" bldLvl="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ceshi 2"/>
          <p:cNvPicPr>
            <a:picLocks noChangeAspect="1"/>
          </p:cNvPicPr>
          <p:nvPr/>
        </p:nvPicPr>
        <p:blipFill>
          <a:blip r:embed="rId1"/>
          <a:stretch>
            <a:fillRect/>
          </a:stretch>
        </p:blipFill>
        <p:spPr>
          <a:xfrm>
            <a:off x="26035" y="67310"/>
            <a:ext cx="7654290" cy="6723380"/>
          </a:xfrm>
          <a:prstGeom prst="rect">
            <a:avLst/>
          </a:prstGeom>
        </p:spPr>
      </p:pic>
      <p:sp>
        <p:nvSpPr>
          <p:cNvPr id="4" name="椭圆 3"/>
          <p:cNvSpPr/>
          <p:nvPr/>
        </p:nvSpPr>
        <p:spPr>
          <a:xfrm>
            <a:off x="1368425" y="843280"/>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1642745" y="1003935"/>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1368425" y="1918335"/>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1642745" y="2078990"/>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977900" y="644525"/>
            <a:ext cx="5753100" cy="74930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1头部信息"/>
          <p:cNvPicPr>
            <a:picLocks noChangeAspect="1"/>
          </p:cNvPicPr>
          <p:nvPr/>
        </p:nvPicPr>
        <p:blipFill>
          <a:blip r:embed="rId2"/>
          <a:stretch>
            <a:fillRect/>
          </a:stretch>
        </p:blipFill>
        <p:spPr>
          <a:xfrm>
            <a:off x="2355215" y="406400"/>
            <a:ext cx="9583420" cy="1228725"/>
          </a:xfrm>
          <a:prstGeom prst="rect">
            <a:avLst/>
          </a:prstGeom>
        </p:spPr>
      </p:pic>
      <p:sp>
        <p:nvSpPr>
          <p:cNvPr id="11" name="矩形 10"/>
          <p:cNvSpPr/>
          <p:nvPr/>
        </p:nvSpPr>
        <p:spPr>
          <a:xfrm>
            <a:off x="977900" y="1393825"/>
            <a:ext cx="5753100" cy="140716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2检测结果"/>
          <p:cNvPicPr>
            <a:picLocks noChangeAspect="1"/>
          </p:cNvPicPr>
          <p:nvPr/>
        </p:nvPicPr>
        <p:blipFill>
          <a:blip r:embed="rId3"/>
          <a:stretch>
            <a:fillRect/>
          </a:stretch>
        </p:blipFill>
        <p:spPr>
          <a:xfrm>
            <a:off x="2355215" y="1003935"/>
            <a:ext cx="9564370" cy="2410460"/>
          </a:xfrm>
          <a:prstGeom prst="rect">
            <a:avLst/>
          </a:prstGeom>
        </p:spPr>
      </p:pic>
      <p:sp>
        <p:nvSpPr>
          <p:cNvPr id="13" name="椭圆 12"/>
          <p:cNvSpPr/>
          <p:nvPr/>
        </p:nvSpPr>
        <p:spPr>
          <a:xfrm>
            <a:off x="1368425" y="2925445"/>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4" name="直接连接符 13"/>
          <p:cNvCxnSpPr/>
          <p:nvPr/>
        </p:nvCxnSpPr>
        <p:spPr>
          <a:xfrm>
            <a:off x="1642745" y="3086100"/>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977900" y="2800985"/>
            <a:ext cx="5753100" cy="52387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descr="3指导教师意见"/>
          <p:cNvPicPr>
            <a:picLocks noChangeAspect="1"/>
          </p:cNvPicPr>
          <p:nvPr/>
        </p:nvPicPr>
        <p:blipFill>
          <a:blip r:embed="rId4"/>
          <a:stretch>
            <a:fillRect/>
          </a:stretch>
        </p:blipFill>
        <p:spPr>
          <a:xfrm>
            <a:off x="2355215" y="2595245"/>
            <a:ext cx="9564370" cy="819150"/>
          </a:xfrm>
          <a:prstGeom prst="rect">
            <a:avLst/>
          </a:prstGeom>
        </p:spPr>
      </p:pic>
      <p:sp>
        <p:nvSpPr>
          <p:cNvPr id="17" name="椭圆 16"/>
          <p:cNvSpPr/>
          <p:nvPr/>
        </p:nvSpPr>
        <p:spPr>
          <a:xfrm>
            <a:off x="1368425" y="3742690"/>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 name="直接连接符 17"/>
          <p:cNvCxnSpPr/>
          <p:nvPr/>
        </p:nvCxnSpPr>
        <p:spPr>
          <a:xfrm>
            <a:off x="1642745" y="3903345"/>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977900" y="3618230"/>
            <a:ext cx="5753100" cy="155130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 name="图片 19" descr="4段落显示-可点击查看每段结果"/>
          <p:cNvPicPr>
            <a:picLocks noChangeAspect="1"/>
          </p:cNvPicPr>
          <p:nvPr/>
        </p:nvPicPr>
        <p:blipFill>
          <a:blip r:embed="rId5"/>
          <a:stretch>
            <a:fillRect/>
          </a:stretch>
        </p:blipFill>
        <p:spPr>
          <a:xfrm>
            <a:off x="2355215" y="2352675"/>
            <a:ext cx="9564370" cy="3048635"/>
          </a:xfrm>
          <a:prstGeom prst="rect">
            <a:avLst/>
          </a:prstGeom>
        </p:spPr>
      </p:pic>
      <p:sp>
        <p:nvSpPr>
          <p:cNvPr id="21" name="椭圆 20"/>
          <p:cNvSpPr/>
          <p:nvPr/>
        </p:nvSpPr>
        <p:spPr>
          <a:xfrm>
            <a:off x="1381760" y="5525770"/>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 name="直接连接符 21"/>
          <p:cNvCxnSpPr/>
          <p:nvPr/>
        </p:nvCxnSpPr>
        <p:spPr>
          <a:xfrm>
            <a:off x="1656080" y="5686425"/>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991235" y="5401310"/>
            <a:ext cx="5753100" cy="84391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4" name="图片 23" descr="5疑似剽窃观点展示"/>
          <p:cNvPicPr>
            <a:picLocks noChangeAspect="1"/>
          </p:cNvPicPr>
          <p:nvPr/>
        </p:nvPicPr>
        <p:blipFill>
          <a:blip r:embed="rId6"/>
          <a:stretch>
            <a:fillRect/>
          </a:stretch>
        </p:blipFill>
        <p:spPr>
          <a:xfrm>
            <a:off x="2368550" y="5076190"/>
            <a:ext cx="9583420" cy="1714500"/>
          </a:xfrm>
          <a:prstGeom prst="rect">
            <a:avLst/>
          </a:prstGeom>
        </p:spPr>
      </p:pic>
      <p:sp>
        <p:nvSpPr>
          <p:cNvPr id="25" name="文本框 24"/>
          <p:cNvSpPr txBox="1"/>
          <p:nvPr/>
        </p:nvSpPr>
        <p:spPr>
          <a:xfrm>
            <a:off x="4075430" y="2731770"/>
            <a:ext cx="6786880" cy="1332230"/>
          </a:xfrm>
          <a:prstGeom prst="rect">
            <a:avLst/>
          </a:prstGeom>
          <a:solidFill>
            <a:srgbClr val="FFC000">
              <a:alpha val="60000"/>
            </a:srgbClr>
          </a:solidFill>
        </p:spPr>
        <p:txBody>
          <a:bodyPr wrap="none" rtlCol="0">
            <a:spAutoFit/>
          </a:bodyPr>
          <a:p>
            <a:r>
              <a:rPr lang="zh-CN" altLang="en-US" sz="2000" b="1">
                <a:latin typeface="微软雅黑" panose="020B0503020204020204" charset="-122"/>
                <a:ea typeface="微软雅黑" panose="020B0503020204020204" charset="-122"/>
              </a:rPr>
              <a:t>分段</a:t>
            </a:r>
            <a:endParaRPr lang="zh-CN" altLang="en-US" sz="2000" b="1">
              <a:latin typeface="微软雅黑" panose="020B0503020204020204" charset="-122"/>
              <a:ea typeface="微软雅黑" panose="020B0503020204020204" charset="-122"/>
            </a:endParaRPr>
          </a:p>
          <a:p>
            <a:pPr marL="342900" indent="-342900">
              <a:buFont typeface="Wingdings" panose="05000000000000000000" charset="0"/>
              <a:buChar char="l"/>
            </a:pPr>
            <a:r>
              <a:rPr lang="zh-CN" altLang="en-US" sz="2000">
                <a:latin typeface="微软雅黑" panose="020B0503020204020204" charset="-122"/>
                <a:ea typeface="微软雅黑" panose="020B0503020204020204" charset="-122"/>
              </a:rPr>
              <a:t>应客户需求，便于查看检测结果（不同段落侧重点不同）</a:t>
            </a:r>
            <a:endParaRPr lang="zh-CN" altLang="en-US" sz="2000">
              <a:latin typeface="微软雅黑" panose="020B0503020204020204" charset="-122"/>
              <a:ea typeface="微软雅黑" panose="020B0503020204020204" charset="-122"/>
            </a:endParaRPr>
          </a:p>
          <a:p>
            <a:pPr marL="342900" indent="-342900">
              <a:buFont typeface="Wingdings" panose="05000000000000000000" charset="0"/>
              <a:buChar char="l"/>
            </a:pPr>
            <a:r>
              <a:rPr lang="zh-CN" altLang="en-US" sz="2000">
                <a:latin typeface="微软雅黑" panose="020B0503020204020204" charset="-122"/>
                <a:ea typeface="微软雅黑" panose="020B0503020204020204" charset="-122"/>
              </a:rPr>
              <a:t>基本划分标准：</a:t>
            </a:r>
            <a:r>
              <a:rPr lang="en-US" altLang="zh-CN" sz="2000">
                <a:latin typeface="微软雅黑" panose="020B0503020204020204" charset="-122"/>
                <a:ea typeface="微软雅黑" panose="020B0503020204020204" charset="-122"/>
              </a:rPr>
              <a:t>1</a:t>
            </a:r>
            <a:r>
              <a:rPr lang="zh-CN" altLang="en-US" sz="2000">
                <a:latin typeface="微软雅黑" panose="020B0503020204020204" charset="-122"/>
                <a:ea typeface="微软雅黑" panose="020B0503020204020204" charset="-122"/>
              </a:rPr>
              <a:t>万字；综合考虑文章章节、字符情况</a:t>
            </a:r>
            <a:endParaRPr lang="zh-CN" altLang="en-US" sz="2000">
              <a:latin typeface="微软雅黑" panose="020B0503020204020204" charset="-122"/>
              <a:ea typeface="微软雅黑" panose="020B0503020204020204" charset="-122"/>
            </a:endParaRPr>
          </a:p>
          <a:p>
            <a:pPr marL="342900" indent="-342900">
              <a:buFont typeface="Wingdings" panose="05000000000000000000" charset="0"/>
              <a:buChar char="l"/>
            </a:pPr>
            <a:r>
              <a:rPr lang="zh-CN" altLang="en-US" sz="2000">
                <a:latin typeface="微软雅黑" panose="020B0503020204020204" charset="-122"/>
                <a:ea typeface="微软雅黑" panose="020B0503020204020204" charset="-122"/>
              </a:rPr>
              <a:t>结果差异：总检测结果</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子检测结果</a:t>
            </a:r>
            <a:endParaRPr lang="zh-CN" altLang="en-US" sz="2000">
              <a:latin typeface="微软雅黑" panose="020B0503020204020204" charset="-122"/>
              <a:ea typeface="微软雅黑" panose="020B0503020204020204" charset="-122"/>
            </a:endParaRPr>
          </a:p>
        </p:txBody>
      </p:sp>
      <p:sp>
        <p:nvSpPr>
          <p:cNvPr id="61446" name="文本框 61445"/>
          <p:cNvSpPr txBox="1"/>
          <p:nvPr/>
        </p:nvSpPr>
        <p:spPr>
          <a:xfrm>
            <a:off x="4933950" y="1623060"/>
            <a:ext cx="6985635" cy="1615440"/>
          </a:xfrm>
          <a:prstGeom prst="rect">
            <a:avLst/>
          </a:prstGeom>
          <a:solidFill>
            <a:schemeClr val="accent1">
              <a:lumMod val="60000"/>
              <a:lumOff val="40000"/>
            </a:schemeClr>
          </a:solidFill>
          <a:ln w="9525">
            <a:noFill/>
          </a:ln>
        </p:spPr>
        <p:txBody>
          <a:bodyPr vert="horz" wrap="square" lIns="67635" tIns="35246" rIns="67635" bIns="35246" anchor="t">
            <a:spAutoFit/>
          </a:bodyPr>
          <a:p>
            <a:pPr marL="0" lvl="0" indent="0">
              <a:buFont typeface="Wingdings" panose="05000000000000000000" pitchFamily="2" charset="2"/>
              <a:buChar char="ü"/>
            </a:pPr>
            <a:r>
              <a:rPr lang="zh-CN" altLang="en-US" sz="2000" dirty="0">
                <a:latin typeface="Arial" panose="020B0604020202020204" charset="-116"/>
                <a:ea typeface="微软雅黑" panose="020B0503020204020204" charset="-122"/>
                <a:sym typeface="Arial" panose="020B0604020202020204" charset="-116"/>
              </a:rPr>
              <a:t>检测结果（总文字复制比）=总重合字数/总字数（%）</a:t>
            </a:r>
            <a:endParaRPr lang="zh-CN" altLang="en-US" sz="2000" dirty="0">
              <a:latin typeface="Arial" panose="020B0604020202020204" charset="-116"/>
              <a:ea typeface="微软雅黑" panose="020B0503020204020204" charset="-122"/>
              <a:sym typeface="Arial" panose="020B0604020202020204" charset="-116"/>
            </a:endParaRPr>
          </a:p>
          <a:p>
            <a:pPr marL="0" lvl="0" indent="0">
              <a:buFont typeface="Wingdings" panose="05000000000000000000" pitchFamily="2" charset="2"/>
              <a:buChar char="ü"/>
            </a:pPr>
            <a:r>
              <a:rPr lang="zh-CN" altLang="en-US" sz="2000" dirty="0">
                <a:latin typeface="Arial" panose="020B0604020202020204" charset="-116"/>
                <a:ea typeface="微软雅黑" panose="020B0503020204020204" charset="-122"/>
                <a:sym typeface="Arial" panose="020B0604020202020204" charset="-116"/>
              </a:rPr>
              <a:t>去除引用文献复制比=去除引用文献重合字数/总字数（%）</a:t>
            </a:r>
            <a:endParaRPr lang="zh-CN" altLang="en-US" sz="2000" dirty="0">
              <a:latin typeface="Arial" panose="020B0604020202020204" charset="-116"/>
              <a:ea typeface="微软雅黑" panose="020B0503020204020204" charset="-122"/>
              <a:sym typeface="Arial" panose="020B0604020202020204" charset="-116"/>
            </a:endParaRPr>
          </a:p>
          <a:p>
            <a:pPr marL="0" lvl="0" indent="0">
              <a:buFont typeface="Wingdings" panose="05000000000000000000" pitchFamily="2" charset="2"/>
              <a:buChar char="ü"/>
            </a:pPr>
            <a:r>
              <a:rPr lang="zh-CN" altLang="en-US" sz="2000" dirty="0">
                <a:latin typeface="Arial" panose="020B0604020202020204" charset="-116"/>
                <a:ea typeface="微软雅黑" panose="020B0503020204020204" charset="-122"/>
                <a:sym typeface="Arial" panose="020B0604020202020204" charset="-116"/>
              </a:rPr>
              <a:t>去除本人已发表文献复制比=去除本人已发表文献重合字数/总字数（%）</a:t>
            </a:r>
            <a:endParaRPr lang="zh-CN" altLang="en-US" sz="2000" dirty="0">
              <a:latin typeface="Arial" panose="020B0604020202020204" charset="-116"/>
              <a:ea typeface="微软雅黑" panose="020B0503020204020204" charset="-122"/>
              <a:sym typeface="Arial" panose="020B0604020202020204" charset="-116"/>
            </a:endParaRPr>
          </a:p>
          <a:p>
            <a:pPr marL="0" lvl="0" indent="0">
              <a:buFont typeface="Wingdings" panose="05000000000000000000" pitchFamily="2" charset="2"/>
              <a:buChar char="ü"/>
            </a:pPr>
            <a:r>
              <a:rPr lang="zh-CN" altLang="en-US" sz="2000" dirty="0">
                <a:latin typeface="Arial" panose="020B0604020202020204" charset="-116"/>
                <a:ea typeface="微软雅黑" panose="020B0503020204020204" charset="-122"/>
                <a:sym typeface="Arial" panose="020B0604020202020204" charset="-116"/>
              </a:rPr>
              <a:t>单篇最大文字复制比=单篇（最大）重合字数/总字数（%）</a:t>
            </a:r>
            <a:endParaRPr lang="zh-CN" altLang="en-US" sz="2000" dirty="0">
              <a:latin typeface="Arial" panose="020B0604020202020204" charset="-116"/>
              <a:ea typeface="微软雅黑" panose="020B0503020204020204" charset="-122"/>
              <a:sym typeface="Arial" panose="020B0604020202020204" charset="-116"/>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12"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mph" presetSubtype="0" nodeType="withEffect">
                                  <p:stCondLst>
                                    <p:cond delay="0"/>
                                  </p:stCondLst>
                                  <p:endCondLst>
                                    <p:cond evt="onNext" delay="0">
                                      <p:tgtEl>
                                        <p:sldTgt/>
                                      </p:tgtEl>
                                    </p:cond>
                                  </p:endCondLst>
                                  <p:childTnLst>
                                    <p:set>
                                      <p:cBhvr rctx="PPT">
                                        <p:cTn id="15" dur="indefinite"/>
                                        <p:tgtEl>
                                          <p:spTgt spid="3"/>
                                        </p:tgtEl>
                                        <p:attrNameLst>
                                          <p:attrName>style.opacity</p:attrName>
                                        </p:attrNameLst>
                                      </p:cBhvr>
                                      <p:to>
                                        <p:strVal val="0.25"/>
                                      </p:to>
                                    </p:set>
                                    <p:animEffect filter="image" prLst="opacity: 0.5">
                                      <p:cBhvr rctx="IE">
                                        <p:cTn id="16" dur="indefinite"/>
                                        <p:tgtEl>
                                          <p:spTgt spid="3"/>
                                        </p:tgtEl>
                                      </p:cBhvr>
                                    </p:animEffect>
                                  </p:childTnLst>
                                </p:cTn>
                              </p:par>
                              <p:par>
                                <p:cTn id="17" presetID="1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47"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xit" presetSubtype="2" fill="hold" grpId="1" nodeType="clickEffect">
                                  <p:stCondLst>
                                    <p:cond delay="0"/>
                                  </p:stCondLst>
                                  <p:childTnLst>
                                    <p:anim calcmode="lin" valueType="num">
                                      <p:cBhvr additive="base">
                                        <p:cTn id="29" dur="500"/>
                                        <p:tgtEl>
                                          <p:spTgt spid="10"/>
                                        </p:tgtEl>
                                        <p:attrNameLst>
                                          <p:attrName>ppt_x</p:attrName>
                                        </p:attrNameLst>
                                      </p:cBhvr>
                                      <p:tavLst>
                                        <p:tav tm="0">
                                          <p:val>
                                            <p:strVal val="#ppt_x"/>
                                          </p:val>
                                        </p:tav>
                                        <p:tav tm="100000">
                                          <p:val>
                                            <p:strVal val="#ppt_x+#ppt_w*1.125000"/>
                                          </p:val>
                                        </p:tav>
                                      </p:tavLst>
                                    </p:anim>
                                    <p:animEffect transition="out" filter="wipe(right)">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3" nodeType="withEffect">
                                  <p:stCondLst>
                                    <p:cond delay="0"/>
                                  </p:stCondLst>
                                  <p:childTnLst>
                                    <p:animEffect transition="out" filter="checkerboard(across)">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ppt_x</p:attrName>
                                        </p:attrNameLst>
                                      </p:cBhvr>
                                      <p:tavLst>
                                        <p:tav tm="0">
                                          <p:val>
                                            <p:strVal val="#ppt_x-#ppt_w*1.125000"/>
                                          </p:val>
                                        </p:tav>
                                        <p:tav tm="100000">
                                          <p:val>
                                            <p:strVal val="#ppt_x"/>
                                          </p:val>
                                        </p:tav>
                                      </p:tavLst>
                                    </p:anim>
                                    <p:animEffect transition="in" filter="wipe(righ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12"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9" presetClass="emph" presetSubtype="0" nodeType="withEffect">
                                  <p:stCondLst>
                                    <p:cond delay="0"/>
                                  </p:stCondLst>
                                  <p:endCondLst>
                                    <p:cond evt="onNext" delay="0">
                                      <p:tgtEl>
                                        <p:sldTgt/>
                                      </p:tgtEl>
                                    </p:cond>
                                  </p:endCondLst>
                                  <p:childTnLst>
                                    <p:set>
                                      <p:cBhvr rctx="PPT">
                                        <p:cTn id="51" dur="indefinite"/>
                                        <p:tgtEl>
                                          <p:spTgt spid="3"/>
                                        </p:tgtEl>
                                        <p:attrNameLst>
                                          <p:attrName>style.opacity</p:attrName>
                                        </p:attrNameLst>
                                      </p:cBhvr>
                                      <p:to>
                                        <p:strVal val="0.25"/>
                                      </p:to>
                                    </p:set>
                                    <p:animEffect filter="image" prLst="opacity: 0.5">
                                      <p:cBhvr rctx="IE">
                                        <p:cTn id="52" dur="indefinite"/>
                                        <p:tgtEl>
                                          <p:spTgt spid="3"/>
                                        </p:tgtEl>
                                      </p:cBhvr>
                                    </p:animEffect>
                                  </p:childTnLst>
                                </p:cTn>
                              </p:par>
                              <p:par>
                                <p:cTn id="53" presetID="12" presetClass="entr" presetSubtype="8"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ppt_x</p:attrName>
                                        </p:attrNameLst>
                                      </p:cBhvr>
                                      <p:tavLst>
                                        <p:tav tm="0">
                                          <p:val>
                                            <p:strVal val="#ppt_x-#ppt_w*1.125000"/>
                                          </p:val>
                                        </p:tav>
                                        <p:tav tm="100000">
                                          <p:val>
                                            <p:strVal val="#ppt_x"/>
                                          </p:val>
                                        </p:tav>
                                      </p:tavLst>
                                    </p:anim>
                                    <p:animEffect transition="in" filter="wipe(right)">
                                      <p:cBhvr>
                                        <p:cTn id="56" dur="500"/>
                                        <p:tgtEl>
                                          <p:spTgt spid="9"/>
                                        </p:tgtEl>
                                      </p:cBhvr>
                                    </p:animEffect>
                                  </p:childTnLst>
                                </p:cTn>
                              </p:par>
                              <p:par>
                                <p:cTn id="57" presetID="12" presetClass="entr" presetSubtype="8"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p:tgtEl>
                                          <p:spTgt spid="12"/>
                                        </p:tgtEl>
                                        <p:attrNameLst>
                                          <p:attrName>ppt_x</p:attrName>
                                        </p:attrNameLst>
                                      </p:cBhvr>
                                      <p:tavLst>
                                        <p:tav tm="0">
                                          <p:val>
                                            <p:strVal val="#ppt_x-#ppt_w*1.125000"/>
                                          </p:val>
                                        </p:tav>
                                        <p:tav tm="100000">
                                          <p:val>
                                            <p:strVal val="#ppt_x"/>
                                          </p:val>
                                        </p:tav>
                                      </p:tavLst>
                                    </p:anim>
                                    <p:animEffect transition="in" filter="wipe(right)">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1" nodeType="clickEffect">
                                  <p:stCondLst>
                                    <p:cond delay="0"/>
                                  </p:stCondLst>
                                  <p:childTnLst>
                                    <p:set>
                                      <p:cBhvr>
                                        <p:cTn id="64" dur="1" fill="hold">
                                          <p:stCondLst>
                                            <p:cond delay="0"/>
                                          </p:stCondLst>
                                        </p:cTn>
                                        <p:tgtEl>
                                          <p:spTgt spid="61446"/>
                                        </p:tgtEl>
                                        <p:attrNameLst>
                                          <p:attrName>style.visibility</p:attrName>
                                        </p:attrNameLst>
                                      </p:cBhvr>
                                      <p:to>
                                        <p:strVal val="visible"/>
                                      </p:to>
                                    </p:set>
                                    <p:anim calcmode="lin" valueType="num">
                                      <p:cBhvr additive="base">
                                        <p:cTn id="65" dur="500"/>
                                        <p:tgtEl>
                                          <p:spTgt spid="61446"/>
                                        </p:tgtEl>
                                        <p:attrNameLst>
                                          <p:attrName>ppt_y</p:attrName>
                                        </p:attrNameLst>
                                      </p:cBhvr>
                                      <p:tavLst>
                                        <p:tav tm="0">
                                          <p:val>
                                            <p:strVal val="#ppt_y+#ppt_h*1.125000"/>
                                          </p:val>
                                        </p:tav>
                                        <p:tav tm="100000">
                                          <p:val>
                                            <p:strVal val="#ppt_y"/>
                                          </p:val>
                                        </p:tav>
                                      </p:tavLst>
                                    </p:anim>
                                    <p:animEffect transition="in" filter="wipe(up)">
                                      <p:cBhvr>
                                        <p:cTn id="66" dur="500"/>
                                        <p:tgtEl>
                                          <p:spTgt spid="61446"/>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xit" presetSubtype="2" fill="hold" grpId="1" nodeType="clickEffect">
                                  <p:stCondLst>
                                    <p:cond delay="0"/>
                                  </p:stCondLst>
                                  <p:childTnLst>
                                    <p:anim calcmode="lin" valueType="num">
                                      <p:cBhvr additive="base">
                                        <p:cTn id="70" dur="500"/>
                                        <p:tgtEl>
                                          <p:spTgt spid="11"/>
                                        </p:tgtEl>
                                        <p:attrNameLst>
                                          <p:attrName>ppt_x</p:attrName>
                                        </p:attrNameLst>
                                      </p:cBhvr>
                                      <p:tavLst>
                                        <p:tav tm="0">
                                          <p:val>
                                            <p:strVal val="#ppt_x"/>
                                          </p:val>
                                        </p:tav>
                                        <p:tav tm="100000">
                                          <p:val>
                                            <p:strVal val="#ppt_x+#ppt_w*1.125000"/>
                                          </p:val>
                                        </p:tav>
                                      </p:tavLst>
                                    </p:anim>
                                    <p:animEffect transition="out" filter="wipe(right)">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3" presetClass="exit" presetSubtype="10" fill="hold" grpId="2" nodeType="withEffect">
                                  <p:stCondLst>
                                    <p:cond delay="0"/>
                                  </p:stCondLst>
                                  <p:childTnLst>
                                    <p:animEffect transition="out" filter="blinds(horizontal)">
                                      <p:cBhvr>
                                        <p:cTn id="74" dur="500"/>
                                        <p:tgtEl>
                                          <p:spTgt spid="61446"/>
                                        </p:tgtEl>
                                      </p:cBhvr>
                                    </p:animEffect>
                                    <p:set>
                                      <p:cBhvr>
                                        <p:cTn id="75" dur="1" fill="hold">
                                          <p:stCondLst>
                                            <p:cond delay="499"/>
                                          </p:stCondLst>
                                        </p:cTn>
                                        <p:tgtEl>
                                          <p:spTgt spid="61446"/>
                                        </p:tgtEl>
                                        <p:attrNameLst>
                                          <p:attrName>style.visibility</p:attrName>
                                        </p:attrNameLst>
                                      </p:cBhvr>
                                      <p:to>
                                        <p:strVal val="hidden"/>
                                      </p:to>
                                    </p:set>
                                  </p:childTnLst>
                                </p:cTn>
                              </p:par>
                              <p:par>
                                <p:cTn id="76" presetID="5" presetClass="exit" presetSubtype="10" fill="hold" nodeType="withEffect">
                                  <p:stCondLst>
                                    <p:cond delay="0"/>
                                  </p:stCondLst>
                                  <p:childTnLst>
                                    <p:animEffect transition="out" filter="checkerboard(across)">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5" presetClass="exit" presetSubtype="10" fill="hold" grpId="13" nodeType="withEffect">
                                  <p:stCondLst>
                                    <p:cond delay="0"/>
                                  </p:stCondLst>
                                  <p:childTnLst>
                                    <p:animEffect transition="out" filter="checkerboard(across)">
                                      <p:cBhvr>
                                        <p:cTn id="80" dur="500"/>
                                        <p:tgtEl>
                                          <p:spTgt spid="8"/>
                                        </p:tgtEl>
                                      </p:cBhvr>
                                    </p:animEffect>
                                    <p:set>
                                      <p:cBhvr>
                                        <p:cTn id="81" dur="1" fill="hold">
                                          <p:stCondLst>
                                            <p:cond delay="499"/>
                                          </p:stCondLst>
                                        </p:cTn>
                                        <p:tgtEl>
                                          <p:spTgt spid="8"/>
                                        </p:tgtEl>
                                        <p:attrNameLst>
                                          <p:attrName>style.visibility</p:attrName>
                                        </p:attrNameLst>
                                      </p:cBhvr>
                                      <p:to>
                                        <p:strVal val="hidden"/>
                                      </p:to>
                                    </p:set>
                                  </p:childTnLst>
                                </p:cTn>
                              </p:par>
                              <p:par>
                                <p:cTn id="82" presetID="12" presetClass="entr" presetSubtype="8"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p:tgtEl>
                                          <p:spTgt spid="15"/>
                                        </p:tgtEl>
                                        <p:attrNameLst>
                                          <p:attrName>ppt_x</p:attrName>
                                        </p:attrNameLst>
                                      </p:cBhvr>
                                      <p:tavLst>
                                        <p:tav tm="0">
                                          <p:val>
                                            <p:strVal val="#ppt_x-#ppt_w*1.125000"/>
                                          </p:val>
                                        </p:tav>
                                        <p:tav tm="100000">
                                          <p:val>
                                            <p:strVal val="#ppt_x"/>
                                          </p:val>
                                        </p:tav>
                                      </p:tavLst>
                                    </p:anim>
                                    <p:animEffect transition="in" filter="wipe(right)">
                                      <p:cBhvr>
                                        <p:cTn id="85" dur="500"/>
                                        <p:tgtEl>
                                          <p:spTgt spid="15"/>
                                        </p:tgtEl>
                                      </p:cBhvr>
                                    </p:animEffect>
                                  </p:childTnLst>
                                </p:cTn>
                              </p:par>
                              <p:par>
                                <p:cTn id="86" presetID="22" presetClass="exit" presetSubtype="8" fill="hold" nodeType="withEffect">
                                  <p:stCondLst>
                                    <p:cond delay="0"/>
                                  </p:stCondLst>
                                  <p:childTnLst>
                                    <p:animEffect transition="out" filter="wipe(left)">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12" nodeType="click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dissolve">
                                      <p:cBhvr>
                                        <p:cTn id="93" dur="500"/>
                                        <p:tgtEl>
                                          <p:spTgt spid="13"/>
                                        </p:tgtEl>
                                      </p:cBhvr>
                                    </p:animEffect>
                                  </p:childTnLst>
                                </p:cTn>
                              </p:par>
                              <p:par>
                                <p:cTn id="94" presetID="9" presetClass="emph" presetSubtype="0" nodeType="withEffect">
                                  <p:stCondLst>
                                    <p:cond delay="0"/>
                                  </p:stCondLst>
                                  <p:endCondLst>
                                    <p:cond evt="onNext" delay="0">
                                      <p:tgtEl>
                                        <p:sldTgt/>
                                      </p:tgtEl>
                                    </p:cond>
                                  </p:endCondLst>
                                  <p:childTnLst>
                                    <p:set>
                                      <p:cBhvr rctx="PPT">
                                        <p:cTn id="95" dur="indefinite"/>
                                        <p:tgtEl>
                                          <p:spTgt spid="3"/>
                                        </p:tgtEl>
                                        <p:attrNameLst>
                                          <p:attrName>style.opacity</p:attrName>
                                        </p:attrNameLst>
                                      </p:cBhvr>
                                      <p:to>
                                        <p:strVal val="0.25"/>
                                      </p:to>
                                    </p:set>
                                    <p:animEffect filter="image" prLst="opacity: 0.5">
                                      <p:cBhvr rctx="IE">
                                        <p:cTn id="96" dur="indefinite"/>
                                        <p:tgtEl>
                                          <p:spTgt spid="3"/>
                                        </p:tgtEl>
                                      </p:cBhvr>
                                    </p:animEffect>
                                  </p:childTnLst>
                                </p:cTn>
                              </p:par>
                              <p:par>
                                <p:cTn id="97" presetID="12" presetClass="entr" presetSubtype="8"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p:tgtEl>
                                          <p:spTgt spid="14"/>
                                        </p:tgtEl>
                                        <p:attrNameLst>
                                          <p:attrName>ppt_x</p:attrName>
                                        </p:attrNameLst>
                                      </p:cBhvr>
                                      <p:tavLst>
                                        <p:tav tm="0">
                                          <p:val>
                                            <p:strVal val="#ppt_x-#ppt_w*1.125000"/>
                                          </p:val>
                                        </p:tav>
                                        <p:tav tm="100000">
                                          <p:val>
                                            <p:strVal val="#ppt_x"/>
                                          </p:val>
                                        </p:tav>
                                      </p:tavLst>
                                    </p:anim>
                                    <p:animEffect transition="in" filter="wipe(right)">
                                      <p:cBhvr>
                                        <p:cTn id="100" dur="500"/>
                                        <p:tgtEl>
                                          <p:spTgt spid="14"/>
                                        </p:tgtEl>
                                      </p:cBhvr>
                                    </p:animEffect>
                                  </p:childTnLst>
                                </p:cTn>
                              </p:par>
                              <p:par>
                                <p:cTn id="101" presetID="12" presetClass="entr" presetSubtype="8" fill="hold"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p:tgtEl>
                                          <p:spTgt spid="16"/>
                                        </p:tgtEl>
                                        <p:attrNameLst>
                                          <p:attrName>ppt_x</p:attrName>
                                        </p:attrNameLst>
                                      </p:cBhvr>
                                      <p:tavLst>
                                        <p:tav tm="0">
                                          <p:val>
                                            <p:strVal val="#ppt_x-#ppt_w*1.125000"/>
                                          </p:val>
                                        </p:tav>
                                        <p:tav tm="100000">
                                          <p:val>
                                            <p:strVal val="#ppt_x"/>
                                          </p:val>
                                        </p:tav>
                                      </p:tavLst>
                                    </p:anim>
                                    <p:animEffect transition="in" filter="wipe(right)">
                                      <p:cBhvr>
                                        <p:cTn id="104" dur="500"/>
                                        <p:tgtEl>
                                          <p:spTgt spid="16"/>
                                        </p:tgtEl>
                                      </p:cBhvr>
                                    </p:animEffect>
                                  </p:childTnLst>
                                </p:cTn>
                              </p:par>
                            </p:childTnLst>
                          </p:cTn>
                        </p:par>
                      </p:childTnLst>
                    </p:cTn>
                  </p:par>
                  <p:par>
                    <p:cTn id="105" fill="hold">
                      <p:stCondLst>
                        <p:cond delay="indefinite"/>
                      </p:stCondLst>
                      <p:childTnLst>
                        <p:par>
                          <p:cTn id="106" fill="hold">
                            <p:stCondLst>
                              <p:cond delay="0"/>
                            </p:stCondLst>
                            <p:childTnLst>
                              <p:par>
                                <p:cTn id="107" presetID="12" presetClass="exit" presetSubtype="2" fill="hold" grpId="1" nodeType="clickEffect">
                                  <p:stCondLst>
                                    <p:cond delay="0"/>
                                  </p:stCondLst>
                                  <p:childTnLst>
                                    <p:anim calcmode="lin" valueType="num">
                                      <p:cBhvr additive="base">
                                        <p:cTn id="108" dur="500"/>
                                        <p:tgtEl>
                                          <p:spTgt spid="15"/>
                                        </p:tgtEl>
                                        <p:attrNameLst>
                                          <p:attrName>ppt_x</p:attrName>
                                        </p:attrNameLst>
                                      </p:cBhvr>
                                      <p:tavLst>
                                        <p:tav tm="0">
                                          <p:val>
                                            <p:strVal val="#ppt_x"/>
                                          </p:val>
                                        </p:tav>
                                        <p:tav tm="100000">
                                          <p:val>
                                            <p:strVal val="#ppt_x+#ppt_w*1.125000"/>
                                          </p:val>
                                        </p:tav>
                                      </p:tavLst>
                                    </p:anim>
                                    <p:animEffect transition="out" filter="wipe(right)">
                                      <p:cBhvr>
                                        <p:cTn id="109" dur="500"/>
                                        <p:tgtEl>
                                          <p:spTgt spid="15"/>
                                        </p:tgtEl>
                                      </p:cBhvr>
                                    </p:animEffect>
                                    <p:set>
                                      <p:cBhvr>
                                        <p:cTn id="110" dur="1" fill="hold">
                                          <p:stCondLst>
                                            <p:cond delay="499"/>
                                          </p:stCondLst>
                                        </p:cTn>
                                        <p:tgtEl>
                                          <p:spTgt spid="15"/>
                                        </p:tgtEl>
                                        <p:attrNameLst>
                                          <p:attrName>style.visibility</p:attrName>
                                        </p:attrNameLst>
                                      </p:cBhvr>
                                      <p:to>
                                        <p:strVal val="hidden"/>
                                      </p:to>
                                    </p:set>
                                  </p:childTnLst>
                                </p:cTn>
                              </p:par>
                              <p:par>
                                <p:cTn id="111" presetID="22" presetClass="exit" presetSubtype="8" fill="hold" nodeType="withEffect">
                                  <p:stCondLst>
                                    <p:cond delay="0"/>
                                  </p:stCondLst>
                                  <p:childTnLst>
                                    <p:animEffect transition="out" filter="wipe(left)">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5" presetClass="exit" presetSubtype="10" fill="hold" nodeType="withEffect">
                                  <p:stCondLst>
                                    <p:cond delay="0"/>
                                  </p:stCondLst>
                                  <p:childTnLst>
                                    <p:animEffect transition="out" filter="checkerboard(across)">
                                      <p:cBhvr>
                                        <p:cTn id="115" dur="500"/>
                                        <p:tgtEl>
                                          <p:spTgt spid="14"/>
                                        </p:tgtEl>
                                      </p:cBhvr>
                                    </p:animEffect>
                                    <p:set>
                                      <p:cBhvr>
                                        <p:cTn id="116" dur="1" fill="hold">
                                          <p:stCondLst>
                                            <p:cond delay="499"/>
                                          </p:stCondLst>
                                        </p:cTn>
                                        <p:tgtEl>
                                          <p:spTgt spid="14"/>
                                        </p:tgtEl>
                                        <p:attrNameLst>
                                          <p:attrName>style.visibility</p:attrName>
                                        </p:attrNameLst>
                                      </p:cBhvr>
                                      <p:to>
                                        <p:strVal val="hidden"/>
                                      </p:to>
                                    </p:set>
                                  </p:childTnLst>
                                </p:cTn>
                              </p:par>
                              <p:par>
                                <p:cTn id="117" presetID="5" presetClass="exit" presetSubtype="10" fill="hold" grpId="13" nodeType="withEffect">
                                  <p:stCondLst>
                                    <p:cond delay="0"/>
                                  </p:stCondLst>
                                  <p:childTnLst>
                                    <p:animEffect transition="out" filter="checkerboard(across)">
                                      <p:cBhvr>
                                        <p:cTn id="118" dur="500"/>
                                        <p:tgtEl>
                                          <p:spTgt spid="13"/>
                                        </p:tgtEl>
                                      </p:cBhvr>
                                    </p:animEffect>
                                    <p:set>
                                      <p:cBhvr>
                                        <p:cTn id="119" dur="1" fill="hold">
                                          <p:stCondLst>
                                            <p:cond delay="499"/>
                                          </p:stCondLst>
                                        </p:cTn>
                                        <p:tgtEl>
                                          <p:spTgt spid="13"/>
                                        </p:tgtEl>
                                        <p:attrNameLst>
                                          <p:attrName>style.visibility</p:attrName>
                                        </p:attrNameLst>
                                      </p:cBhvr>
                                      <p:to>
                                        <p:strVal val="hidden"/>
                                      </p:to>
                                    </p:set>
                                  </p:childTnLst>
                                </p:cTn>
                              </p:par>
                              <p:par>
                                <p:cTn id="120" presetID="12" presetClass="entr" presetSubtype="8" fill="hold" grpId="0" nodeType="withEffect">
                                  <p:stCondLst>
                                    <p:cond delay="0"/>
                                  </p:stCondLst>
                                  <p:childTnLst>
                                    <p:set>
                                      <p:cBhvr>
                                        <p:cTn id="121" dur="1" fill="hold">
                                          <p:stCondLst>
                                            <p:cond delay="0"/>
                                          </p:stCondLst>
                                        </p:cTn>
                                        <p:tgtEl>
                                          <p:spTgt spid="19"/>
                                        </p:tgtEl>
                                        <p:attrNameLst>
                                          <p:attrName>style.visibility</p:attrName>
                                        </p:attrNameLst>
                                      </p:cBhvr>
                                      <p:to>
                                        <p:strVal val="visible"/>
                                      </p:to>
                                    </p:set>
                                    <p:anim calcmode="lin" valueType="num">
                                      <p:cBhvr additive="base">
                                        <p:cTn id="122" dur="500"/>
                                        <p:tgtEl>
                                          <p:spTgt spid="19"/>
                                        </p:tgtEl>
                                        <p:attrNameLst>
                                          <p:attrName>ppt_x</p:attrName>
                                        </p:attrNameLst>
                                      </p:cBhvr>
                                      <p:tavLst>
                                        <p:tav tm="0">
                                          <p:val>
                                            <p:strVal val="#ppt_x-#ppt_w*1.125000"/>
                                          </p:val>
                                        </p:tav>
                                        <p:tav tm="100000">
                                          <p:val>
                                            <p:strVal val="#ppt_x"/>
                                          </p:val>
                                        </p:tav>
                                      </p:tavLst>
                                    </p:anim>
                                    <p:animEffect transition="in" filter="wipe(right)">
                                      <p:cBhvr>
                                        <p:cTn id="123" dur="5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12"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dissolve">
                                      <p:cBhvr>
                                        <p:cTn id="128" dur="500"/>
                                        <p:tgtEl>
                                          <p:spTgt spid="17"/>
                                        </p:tgtEl>
                                      </p:cBhvr>
                                    </p:animEffect>
                                  </p:childTnLst>
                                </p:cTn>
                              </p:par>
                              <p:par>
                                <p:cTn id="129" presetID="9" presetClass="emph" presetSubtype="0" nodeType="withEffect">
                                  <p:stCondLst>
                                    <p:cond delay="0"/>
                                  </p:stCondLst>
                                  <p:endCondLst>
                                    <p:cond evt="onNext" delay="0">
                                      <p:tgtEl>
                                        <p:sldTgt/>
                                      </p:tgtEl>
                                    </p:cond>
                                  </p:endCondLst>
                                  <p:childTnLst>
                                    <p:set>
                                      <p:cBhvr rctx="PPT">
                                        <p:cTn id="130" dur="indefinite"/>
                                        <p:tgtEl>
                                          <p:spTgt spid="3"/>
                                        </p:tgtEl>
                                        <p:attrNameLst>
                                          <p:attrName>style.opacity</p:attrName>
                                        </p:attrNameLst>
                                      </p:cBhvr>
                                      <p:to>
                                        <p:strVal val="0.25"/>
                                      </p:to>
                                    </p:set>
                                    <p:animEffect filter="image" prLst="opacity: 0.5">
                                      <p:cBhvr rctx="IE">
                                        <p:cTn id="131" dur="indefinite"/>
                                        <p:tgtEl>
                                          <p:spTgt spid="3"/>
                                        </p:tgtEl>
                                      </p:cBhvr>
                                    </p:animEffect>
                                  </p:childTnLst>
                                </p:cTn>
                              </p:par>
                              <p:par>
                                <p:cTn id="132" presetID="12" presetClass="entr" presetSubtype="8" fill="hold" nodeType="withEffect">
                                  <p:stCondLst>
                                    <p:cond delay="0"/>
                                  </p:stCondLst>
                                  <p:childTnLst>
                                    <p:set>
                                      <p:cBhvr>
                                        <p:cTn id="133" dur="1" fill="hold">
                                          <p:stCondLst>
                                            <p:cond delay="0"/>
                                          </p:stCondLst>
                                        </p:cTn>
                                        <p:tgtEl>
                                          <p:spTgt spid="18"/>
                                        </p:tgtEl>
                                        <p:attrNameLst>
                                          <p:attrName>style.visibility</p:attrName>
                                        </p:attrNameLst>
                                      </p:cBhvr>
                                      <p:to>
                                        <p:strVal val="visible"/>
                                      </p:to>
                                    </p:set>
                                    <p:anim calcmode="lin" valueType="num">
                                      <p:cBhvr additive="base">
                                        <p:cTn id="134" dur="500"/>
                                        <p:tgtEl>
                                          <p:spTgt spid="18"/>
                                        </p:tgtEl>
                                        <p:attrNameLst>
                                          <p:attrName>ppt_x</p:attrName>
                                        </p:attrNameLst>
                                      </p:cBhvr>
                                      <p:tavLst>
                                        <p:tav tm="0">
                                          <p:val>
                                            <p:strVal val="#ppt_x-#ppt_w*1.125000"/>
                                          </p:val>
                                        </p:tav>
                                        <p:tav tm="100000">
                                          <p:val>
                                            <p:strVal val="#ppt_x"/>
                                          </p:val>
                                        </p:tav>
                                      </p:tavLst>
                                    </p:anim>
                                    <p:animEffect transition="in" filter="wipe(right)">
                                      <p:cBhvr>
                                        <p:cTn id="135" dur="500"/>
                                        <p:tgtEl>
                                          <p:spTgt spid="18"/>
                                        </p:tgtEl>
                                      </p:cBhvr>
                                    </p:animEffect>
                                  </p:childTnLst>
                                </p:cTn>
                              </p:par>
                              <p:par>
                                <p:cTn id="136" presetID="12" presetClass="entr" presetSubtype="8" fill="hold" nodeType="with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additive="base">
                                        <p:cTn id="138" dur="500"/>
                                        <p:tgtEl>
                                          <p:spTgt spid="20"/>
                                        </p:tgtEl>
                                        <p:attrNameLst>
                                          <p:attrName>ppt_x</p:attrName>
                                        </p:attrNameLst>
                                      </p:cBhvr>
                                      <p:tavLst>
                                        <p:tav tm="0">
                                          <p:val>
                                            <p:strVal val="#ppt_x-#ppt_w*1.125000"/>
                                          </p:val>
                                        </p:tav>
                                        <p:tav tm="100000">
                                          <p:val>
                                            <p:strVal val="#ppt_x"/>
                                          </p:val>
                                        </p:tav>
                                      </p:tavLst>
                                    </p:anim>
                                    <p:animEffect transition="in" filter="wipe(right)">
                                      <p:cBhvr>
                                        <p:cTn id="139" dur="500"/>
                                        <p:tgtEl>
                                          <p:spTgt spid="20"/>
                                        </p:tgtEl>
                                      </p:cBhvr>
                                    </p:animEffect>
                                  </p:childTnLst>
                                </p:cTn>
                              </p:par>
                            </p:childTnLst>
                          </p:cTn>
                        </p:par>
                      </p:childTnLst>
                    </p:cTn>
                  </p:par>
                  <p:par>
                    <p:cTn id="140" fill="hold">
                      <p:stCondLst>
                        <p:cond delay="indefinite"/>
                      </p:stCondLst>
                      <p:childTnLst>
                        <p:par>
                          <p:cTn id="141" fill="hold">
                            <p:stCondLst>
                              <p:cond delay="0"/>
                            </p:stCondLst>
                            <p:childTnLst>
                              <p:par>
                                <p:cTn id="142" presetID="12" presetClass="entr" presetSubtype="1" fill="hold" grpId="0" nodeType="clickEffect">
                                  <p:stCondLst>
                                    <p:cond delay="0"/>
                                  </p:stCondLst>
                                  <p:childTnLst>
                                    <p:set>
                                      <p:cBhvr>
                                        <p:cTn id="143" dur="1" fill="hold">
                                          <p:stCondLst>
                                            <p:cond delay="0"/>
                                          </p:stCondLst>
                                        </p:cTn>
                                        <p:tgtEl>
                                          <p:spTgt spid="25"/>
                                        </p:tgtEl>
                                        <p:attrNameLst>
                                          <p:attrName>style.visibility</p:attrName>
                                        </p:attrNameLst>
                                      </p:cBhvr>
                                      <p:to>
                                        <p:strVal val="visible"/>
                                      </p:to>
                                    </p:set>
                                    <p:anim calcmode="lin" valueType="num">
                                      <p:cBhvr additive="base">
                                        <p:cTn id="144" dur="500"/>
                                        <p:tgtEl>
                                          <p:spTgt spid="25"/>
                                        </p:tgtEl>
                                        <p:attrNameLst>
                                          <p:attrName>ppt_y</p:attrName>
                                        </p:attrNameLst>
                                      </p:cBhvr>
                                      <p:tavLst>
                                        <p:tav tm="0">
                                          <p:val>
                                            <p:strVal val="#ppt_y-#ppt_h*1.125000"/>
                                          </p:val>
                                        </p:tav>
                                        <p:tav tm="100000">
                                          <p:val>
                                            <p:strVal val="#ppt_y"/>
                                          </p:val>
                                        </p:tav>
                                      </p:tavLst>
                                    </p:anim>
                                    <p:animEffect transition="in" filter="wipe(down)">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xit" presetSubtype="10" fill="hold" grpId="1" nodeType="clickEffect">
                                  <p:stCondLst>
                                    <p:cond delay="0"/>
                                  </p:stCondLst>
                                  <p:childTnLst>
                                    <p:animEffect transition="out" filter="blinds(horizontal)">
                                      <p:cBhvr>
                                        <p:cTn id="149" dur="500"/>
                                        <p:tgtEl>
                                          <p:spTgt spid="25"/>
                                        </p:tgtEl>
                                      </p:cBhvr>
                                    </p:animEffect>
                                    <p:set>
                                      <p:cBhvr>
                                        <p:cTn id="150" dur="1" fill="hold">
                                          <p:stCondLst>
                                            <p:cond delay="499"/>
                                          </p:stCondLst>
                                        </p:cTn>
                                        <p:tgtEl>
                                          <p:spTgt spid="25"/>
                                        </p:tgtEl>
                                        <p:attrNameLst>
                                          <p:attrName>style.visibility</p:attrName>
                                        </p:attrNameLst>
                                      </p:cBhvr>
                                      <p:to>
                                        <p:strVal val="hidden"/>
                                      </p:to>
                                    </p:set>
                                  </p:childTnLst>
                                </p:cTn>
                              </p:par>
                              <p:par>
                                <p:cTn id="151" presetID="12" presetClass="exit" presetSubtype="2" fill="hold" grpId="1" nodeType="withEffect">
                                  <p:stCondLst>
                                    <p:cond delay="0"/>
                                  </p:stCondLst>
                                  <p:childTnLst>
                                    <p:anim calcmode="lin" valueType="num">
                                      <p:cBhvr additive="base">
                                        <p:cTn id="152" dur="500"/>
                                        <p:tgtEl>
                                          <p:spTgt spid="19"/>
                                        </p:tgtEl>
                                        <p:attrNameLst>
                                          <p:attrName>ppt_x</p:attrName>
                                        </p:attrNameLst>
                                      </p:cBhvr>
                                      <p:tavLst>
                                        <p:tav tm="0">
                                          <p:val>
                                            <p:strVal val="#ppt_x"/>
                                          </p:val>
                                        </p:tav>
                                        <p:tav tm="100000">
                                          <p:val>
                                            <p:strVal val="#ppt_x+#ppt_w*1.125000"/>
                                          </p:val>
                                        </p:tav>
                                      </p:tavLst>
                                    </p:anim>
                                    <p:animEffect transition="out" filter="wipe(right)">
                                      <p:cBhvr>
                                        <p:cTn id="153" dur="500"/>
                                        <p:tgtEl>
                                          <p:spTgt spid="19"/>
                                        </p:tgtEl>
                                      </p:cBhvr>
                                    </p:animEffect>
                                    <p:set>
                                      <p:cBhvr>
                                        <p:cTn id="154" dur="1" fill="hold">
                                          <p:stCondLst>
                                            <p:cond delay="499"/>
                                          </p:stCondLst>
                                        </p:cTn>
                                        <p:tgtEl>
                                          <p:spTgt spid="19"/>
                                        </p:tgtEl>
                                        <p:attrNameLst>
                                          <p:attrName>style.visibility</p:attrName>
                                        </p:attrNameLst>
                                      </p:cBhvr>
                                      <p:to>
                                        <p:strVal val="hidden"/>
                                      </p:to>
                                    </p:set>
                                  </p:childTnLst>
                                </p:cTn>
                              </p:par>
                              <p:par>
                                <p:cTn id="155" presetID="5" presetClass="exit" presetSubtype="10" fill="hold" nodeType="withEffect">
                                  <p:stCondLst>
                                    <p:cond delay="0"/>
                                  </p:stCondLst>
                                  <p:childTnLst>
                                    <p:animEffect transition="out" filter="checkerboard(across)">
                                      <p:cBhvr>
                                        <p:cTn id="156" dur="500"/>
                                        <p:tgtEl>
                                          <p:spTgt spid="18"/>
                                        </p:tgtEl>
                                      </p:cBhvr>
                                    </p:animEffect>
                                    <p:set>
                                      <p:cBhvr>
                                        <p:cTn id="157" dur="1" fill="hold">
                                          <p:stCondLst>
                                            <p:cond delay="499"/>
                                          </p:stCondLst>
                                        </p:cTn>
                                        <p:tgtEl>
                                          <p:spTgt spid="18"/>
                                        </p:tgtEl>
                                        <p:attrNameLst>
                                          <p:attrName>style.visibility</p:attrName>
                                        </p:attrNameLst>
                                      </p:cBhvr>
                                      <p:to>
                                        <p:strVal val="hidden"/>
                                      </p:to>
                                    </p:set>
                                  </p:childTnLst>
                                </p:cTn>
                              </p:par>
                              <p:par>
                                <p:cTn id="158" presetID="5" presetClass="exit" presetSubtype="10" fill="hold" grpId="13" nodeType="withEffect">
                                  <p:stCondLst>
                                    <p:cond delay="0"/>
                                  </p:stCondLst>
                                  <p:childTnLst>
                                    <p:animEffect transition="out" filter="checkerboard(across)">
                                      <p:cBhvr>
                                        <p:cTn id="159" dur="500"/>
                                        <p:tgtEl>
                                          <p:spTgt spid="17"/>
                                        </p:tgtEl>
                                      </p:cBhvr>
                                    </p:animEffect>
                                    <p:set>
                                      <p:cBhvr>
                                        <p:cTn id="160" dur="1" fill="hold">
                                          <p:stCondLst>
                                            <p:cond delay="499"/>
                                          </p:stCondLst>
                                        </p:cTn>
                                        <p:tgtEl>
                                          <p:spTgt spid="17"/>
                                        </p:tgtEl>
                                        <p:attrNameLst>
                                          <p:attrName>style.visibility</p:attrName>
                                        </p:attrNameLst>
                                      </p:cBhvr>
                                      <p:to>
                                        <p:strVal val="hidden"/>
                                      </p:to>
                                    </p:set>
                                  </p:childTnLst>
                                </p:cTn>
                              </p:par>
                              <p:par>
                                <p:cTn id="161" presetID="22" presetClass="exit" presetSubtype="8" fill="hold" nodeType="withEffect">
                                  <p:stCondLst>
                                    <p:cond delay="0"/>
                                  </p:stCondLst>
                                  <p:childTnLst>
                                    <p:animEffect transition="out" filter="wipe(left)">
                                      <p:cBhvr>
                                        <p:cTn id="162" dur="500"/>
                                        <p:tgtEl>
                                          <p:spTgt spid="20"/>
                                        </p:tgtEl>
                                      </p:cBhvr>
                                    </p:animEffect>
                                    <p:set>
                                      <p:cBhvr>
                                        <p:cTn id="163" dur="1" fill="hold">
                                          <p:stCondLst>
                                            <p:cond delay="499"/>
                                          </p:stCondLst>
                                        </p:cTn>
                                        <p:tgtEl>
                                          <p:spTgt spid="20"/>
                                        </p:tgtEl>
                                        <p:attrNameLst>
                                          <p:attrName>style.visibility</p:attrName>
                                        </p:attrNameLst>
                                      </p:cBhvr>
                                      <p:to>
                                        <p:strVal val="hidden"/>
                                      </p:to>
                                    </p:set>
                                  </p:childTnLst>
                                </p:cTn>
                              </p:par>
                              <p:par>
                                <p:cTn id="164" presetID="12" presetClass="entr" presetSubtype="8" fill="hold" grpId="0" nodeType="withEffect">
                                  <p:stCondLst>
                                    <p:cond delay="0"/>
                                  </p:stCondLst>
                                  <p:childTnLst>
                                    <p:set>
                                      <p:cBhvr>
                                        <p:cTn id="165" dur="1" fill="hold">
                                          <p:stCondLst>
                                            <p:cond delay="0"/>
                                          </p:stCondLst>
                                        </p:cTn>
                                        <p:tgtEl>
                                          <p:spTgt spid="23"/>
                                        </p:tgtEl>
                                        <p:attrNameLst>
                                          <p:attrName>style.visibility</p:attrName>
                                        </p:attrNameLst>
                                      </p:cBhvr>
                                      <p:to>
                                        <p:strVal val="visible"/>
                                      </p:to>
                                    </p:set>
                                    <p:anim calcmode="lin" valueType="num">
                                      <p:cBhvr additive="base">
                                        <p:cTn id="166" dur="500"/>
                                        <p:tgtEl>
                                          <p:spTgt spid="23"/>
                                        </p:tgtEl>
                                        <p:attrNameLst>
                                          <p:attrName>ppt_x</p:attrName>
                                        </p:attrNameLst>
                                      </p:cBhvr>
                                      <p:tavLst>
                                        <p:tav tm="0">
                                          <p:val>
                                            <p:strVal val="#ppt_x-#ppt_w*1.125000"/>
                                          </p:val>
                                        </p:tav>
                                        <p:tav tm="100000">
                                          <p:val>
                                            <p:strVal val="#ppt_x"/>
                                          </p:val>
                                        </p:tav>
                                      </p:tavLst>
                                    </p:anim>
                                    <p:animEffect transition="in" filter="wipe(right)">
                                      <p:cBhvr>
                                        <p:cTn id="167" dur="500"/>
                                        <p:tgtEl>
                                          <p:spTgt spid="23"/>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grpId="12" nodeType="clickEffect">
                                  <p:stCondLst>
                                    <p:cond delay="0"/>
                                  </p:stCondLst>
                                  <p:childTnLst>
                                    <p:set>
                                      <p:cBhvr>
                                        <p:cTn id="171" dur="1" fill="hold">
                                          <p:stCondLst>
                                            <p:cond delay="0"/>
                                          </p:stCondLst>
                                        </p:cTn>
                                        <p:tgtEl>
                                          <p:spTgt spid="21"/>
                                        </p:tgtEl>
                                        <p:attrNameLst>
                                          <p:attrName>style.visibility</p:attrName>
                                        </p:attrNameLst>
                                      </p:cBhvr>
                                      <p:to>
                                        <p:strVal val="visible"/>
                                      </p:to>
                                    </p:set>
                                    <p:animEffect transition="in" filter="dissolve">
                                      <p:cBhvr>
                                        <p:cTn id="172" dur="500"/>
                                        <p:tgtEl>
                                          <p:spTgt spid="21"/>
                                        </p:tgtEl>
                                      </p:cBhvr>
                                    </p:animEffect>
                                  </p:childTnLst>
                                </p:cTn>
                              </p:par>
                              <p:par>
                                <p:cTn id="173" presetID="9" presetClass="emph" presetSubtype="0" nodeType="withEffect">
                                  <p:stCondLst>
                                    <p:cond delay="0"/>
                                  </p:stCondLst>
                                  <p:endCondLst>
                                    <p:cond evt="onNext" delay="0">
                                      <p:tgtEl>
                                        <p:sldTgt/>
                                      </p:tgtEl>
                                    </p:cond>
                                  </p:endCondLst>
                                  <p:childTnLst>
                                    <p:set>
                                      <p:cBhvr rctx="PPT">
                                        <p:cTn id="174" dur="indefinite"/>
                                        <p:tgtEl>
                                          <p:spTgt spid="3"/>
                                        </p:tgtEl>
                                        <p:attrNameLst>
                                          <p:attrName>style.opacity</p:attrName>
                                        </p:attrNameLst>
                                      </p:cBhvr>
                                      <p:to>
                                        <p:strVal val="0.25"/>
                                      </p:to>
                                    </p:set>
                                    <p:animEffect filter="image" prLst="opacity: 0.5">
                                      <p:cBhvr rctx="IE">
                                        <p:cTn id="175" dur="indefinite"/>
                                        <p:tgtEl>
                                          <p:spTgt spid="3"/>
                                        </p:tgtEl>
                                      </p:cBhvr>
                                    </p:animEffect>
                                  </p:childTnLst>
                                </p:cTn>
                              </p:par>
                              <p:par>
                                <p:cTn id="176" presetID="12" presetClass="entr" presetSubtype="8" fill="hold" nodeType="withEffect">
                                  <p:stCondLst>
                                    <p:cond delay="0"/>
                                  </p:stCondLst>
                                  <p:childTnLst>
                                    <p:set>
                                      <p:cBhvr>
                                        <p:cTn id="177" dur="1" fill="hold">
                                          <p:stCondLst>
                                            <p:cond delay="0"/>
                                          </p:stCondLst>
                                        </p:cTn>
                                        <p:tgtEl>
                                          <p:spTgt spid="24"/>
                                        </p:tgtEl>
                                        <p:attrNameLst>
                                          <p:attrName>style.visibility</p:attrName>
                                        </p:attrNameLst>
                                      </p:cBhvr>
                                      <p:to>
                                        <p:strVal val="visible"/>
                                      </p:to>
                                    </p:set>
                                    <p:anim calcmode="lin" valueType="num">
                                      <p:cBhvr additive="base">
                                        <p:cTn id="178" dur="500"/>
                                        <p:tgtEl>
                                          <p:spTgt spid="24"/>
                                        </p:tgtEl>
                                        <p:attrNameLst>
                                          <p:attrName>ppt_x</p:attrName>
                                        </p:attrNameLst>
                                      </p:cBhvr>
                                      <p:tavLst>
                                        <p:tav tm="0">
                                          <p:val>
                                            <p:strVal val="#ppt_x-#ppt_w*1.125000"/>
                                          </p:val>
                                        </p:tav>
                                        <p:tav tm="100000">
                                          <p:val>
                                            <p:strVal val="#ppt_x"/>
                                          </p:val>
                                        </p:tav>
                                      </p:tavLst>
                                    </p:anim>
                                    <p:animEffect transition="in" filter="wipe(right)">
                                      <p:cBhvr>
                                        <p:cTn id="179" dur="500"/>
                                        <p:tgtEl>
                                          <p:spTgt spid="24"/>
                                        </p:tgtEl>
                                      </p:cBhvr>
                                    </p:animEffect>
                                  </p:childTnLst>
                                </p:cTn>
                              </p:par>
                              <p:par>
                                <p:cTn id="180" presetID="12" presetClass="entr" presetSubtype="8" fill="hold" nodeType="withEffect">
                                  <p:stCondLst>
                                    <p:cond delay="0"/>
                                  </p:stCondLst>
                                  <p:childTnLst>
                                    <p:set>
                                      <p:cBhvr>
                                        <p:cTn id="181" dur="1" fill="hold">
                                          <p:stCondLst>
                                            <p:cond delay="0"/>
                                          </p:stCondLst>
                                        </p:cTn>
                                        <p:tgtEl>
                                          <p:spTgt spid="22"/>
                                        </p:tgtEl>
                                        <p:attrNameLst>
                                          <p:attrName>style.visibility</p:attrName>
                                        </p:attrNameLst>
                                      </p:cBhvr>
                                      <p:to>
                                        <p:strVal val="visible"/>
                                      </p:to>
                                    </p:set>
                                    <p:anim calcmode="lin" valueType="num">
                                      <p:cBhvr additive="base">
                                        <p:cTn id="182" dur="500"/>
                                        <p:tgtEl>
                                          <p:spTgt spid="22"/>
                                        </p:tgtEl>
                                        <p:attrNameLst>
                                          <p:attrName>ppt_x</p:attrName>
                                        </p:attrNameLst>
                                      </p:cBhvr>
                                      <p:tavLst>
                                        <p:tav tm="0">
                                          <p:val>
                                            <p:strVal val="#ppt_x-#ppt_w*1.125000"/>
                                          </p:val>
                                        </p:tav>
                                        <p:tav tm="100000">
                                          <p:val>
                                            <p:strVal val="#ppt_x"/>
                                          </p:val>
                                        </p:tav>
                                      </p:tavLst>
                                    </p:anim>
                                    <p:animEffect transition="in" filter="wipe(right)">
                                      <p:cBhvr>
                                        <p:cTn id="183" dur="500"/>
                                        <p:tgtEl>
                                          <p:spTgt spid="22"/>
                                        </p:tgtEl>
                                      </p:cBhvr>
                                    </p:animEffect>
                                  </p:childTnLst>
                                </p:cTn>
                              </p:par>
                            </p:childTnLst>
                          </p:cTn>
                        </p:par>
                      </p:childTnLst>
                    </p:cTn>
                  </p:par>
                  <p:par>
                    <p:cTn id="184" fill="hold">
                      <p:stCondLst>
                        <p:cond delay="indefinite"/>
                      </p:stCondLst>
                      <p:childTnLst>
                        <p:par>
                          <p:cTn id="185" fill="hold">
                            <p:stCondLst>
                              <p:cond delay="0"/>
                            </p:stCondLst>
                            <p:childTnLst>
                              <p:par>
                                <p:cTn id="186" presetID="12" presetClass="exit" presetSubtype="2" fill="hold" grpId="1" nodeType="clickEffect">
                                  <p:stCondLst>
                                    <p:cond delay="0"/>
                                  </p:stCondLst>
                                  <p:childTnLst>
                                    <p:anim calcmode="lin" valueType="num">
                                      <p:cBhvr additive="base">
                                        <p:cTn id="187" dur="500"/>
                                        <p:tgtEl>
                                          <p:spTgt spid="23"/>
                                        </p:tgtEl>
                                        <p:attrNameLst>
                                          <p:attrName>ppt_x</p:attrName>
                                        </p:attrNameLst>
                                      </p:cBhvr>
                                      <p:tavLst>
                                        <p:tav tm="0">
                                          <p:val>
                                            <p:strVal val="#ppt_x"/>
                                          </p:val>
                                        </p:tav>
                                        <p:tav tm="100000">
                                          <p:val>
                                            <p:strVal val="#ppt_x+#ppt_w*1.125000"/>
                                          </p:val>
                                        </p:tav>
                                      </p:tavLst>
                                    </p:anim>
                                    <p:animEffect transition="out" filter="wipe(right)">
                                      <p:cBhvr>
                                        <p:cTn id="188" dur="500"/>
                                        <p:tgtEl>
                                          <p:spTgt spid="23"/>
                                        </p:tgtEl>
                                      </p:cBhvr>
                                    </p:animEffect>
                                    <p:set>
                                      <p:cBhvr>
                                        <p:cTn id="189" dur="1" fill="hold">
                                          <p:stCondLst>
                                            <p:cond delay="499"/>
                                          </p:stCondLst>
                                        </p:cTn>
                                        <p:tgtEl>
                                          <p:spTgt spid="23"/>
                                        </p:tgtEl>
                                        <p:attrNameLst>
                                          <p:attrName>style.visibility</p:attrName>
                                        </p:attrNameLst>
                                      </p:cBhvr>
                                      <p:to>
                                        <p:strVal val="hidden"/>
                                      </p:to>
                                    </p:set>
                                  </p:childTnLst>
                                </p:cTn>
                              </p:par>
                              <p:par>
                                <p:cTn id="190" presetID="5" presetClass="exit" presetSubtype="10" fill="hold" nodeType="withEffect">
                                  <p:stCondLst>
                                    <p:cond delay="0"/>
                                  </p:stCondLst>
                                  <p:childTnLst>
                                    <p:animEffect transition="out" filter="checkerboard(across)">
                                      <p:cBhvr>
                                        <p:cTn id="191" dur="500"/>
                                        <p:tgtEl>
                                          <p:spTgt spid="22"/>
                                        </p:tgtEl>
                                      </p:cBhvr>
                                    </p:animEffect>
                                    <p:set>
                                      <p:cBhvr>
                                        <p:cTn id="192" dur="1" fill="hold">
                                          <p:stCondLst>
                                            <p:cond delay="499"/>
                                          </p:stCondLst>
                                        </p:cTn>
                                        <p:tgtEl>
                                          <p:spTgt spid="22"/>
                                        </p:tgtEl>
                                        <p:attrNameLst>
                                          <p:attrName>style.visibility</p:attrName>
                                        </p:attrNameLst>
                                      </p:cBhvr>
                                      <p:to>
                                        <p:strVal val="hidden"/>
                                      </p:to>
                                    </p:set>
                                  </p:childTnLst>
                                </p:cTn>
                              </p:par>
                              <p:par>
                                <p:cTn id="193" presetID="5" presetClass="exit" presetSubtype="10" fill="hold" grpId="13" nodeType="withEffect">
                                  <p:stCondLst>
                                    <p:cond delay="0"/>
                                  </p:stCondLst>
                                  <p:childTnLst>
                                    <p:animEffect transition="out" filter="checkerboard(across)">
                                      <p:cBhvr>
                                        <p:cTn id="194" dur="500"/>
                                        <p:tgtEl>
                                          <p:spTgt spid="21"/>
                                        </p:tgtEl>
                                      </p:cBhvr>
                                    </p:animEffect>
                                    <p:set>
                                      <p:cBhvr>
                                        <p:cTn id="195" dur="1" fill="hold">
                                          <p:stCondLst>
                                            <p:cond delay="499"/>
                                          </p:stCondLst>
                                        </p:cTn>
                                        <p:tgtEl>
                                          <p:spTgt spid="21"/>
                                        </p:tgtEl>
                                        <p:attrNameLst>
                                          <p:attrName>style.visibility</p:attrName>
                                        </p:attrNameLst>
                                      </p:cBhvr>
                                      <p:to>
                                        <p:strVal val="hidden"/>
                                      </p:to>
                                    </p:set>
                                  </p:childTnLst>
                                </p:cTn>
                              </p:par>
                              <p:par>
                                <p:cTn id="196" presetID="22" presetClass="exit" presetSubtype="8" fill="hold" nodeType="withEffect">
                                  <p:stCondLst>
                                    <p:cond delay="0"/>
                                  </p:stCondLst>
                                  <p:childTnLst>
                                    <p:animEffect transition="out" filter="wipe(left)">
                                      <p:cBhvr>
                                        <p:cTn id="197" dur="500"/>
                                        <p:tgtEl>
                                          <p:spTgt spid="24"/>
                                        </p:tgtEl>
                                      </p:cBhvr>
                                    </p:animEffect>
                                    <p:set>
                                      <p:cBhvr>
                                        <p:cTn id="19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4" grpId="11" animBg="1"/>
      <p:bldP spid="4" grpId="12" bldLvl="0" animBg="1"/>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2" bldLvl="0" animBg="1"/>
      <p:bldP spid="10" grpId="0" bldLvl="0" animBg="1"/>
      <p:bldP spid="10" grpId="1" bldLvl="0" animBg="1"/>
      <p:bldP spid="11" grpId="0" bldLvl="0" animBg="1"/>
      <p:bldP spid="11" grpId="1" bldLvl="0"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P spid="13" grpId="10" animBg="1"/>
      <p:bldP spid="13" grpId="11" animBg="1"/>
      <p:bldP spid="13" grpId="12" bldLvl="0" animBg="1"/>
      <p:bldP spid="15" grpId="0" bldLvl="0" animBg="1"/>
      <p:bldP spid="15" grpId="1" bldLvl="0" animBg="1"/>
      <p:bldP spid="4" grpId="13" bldLvl="0" animBg="1"/>
      <p:bldP spid="8" grpId="13" bldLvl="0" animBg="1"/>
      <p:bldP spid="13" grpId="13" bldLvl="0" animBg="1"/>
      <p:bldP spid="17" grpId="0" animBg="1"/>
      <p:bldP spid="17" grpId="1" animBg="1"/>
      <p:bldP spid="17" grpId="2" animBg="1"/>
      <p:bldP spid="17" grpId="3" animBg="1"/>
      <p:bldP spid="17" grpId="4" animBg="1"/>
      <p:bldP spid="17" grpId="5" animBg="1"/>
      <p:bldP spid="17" grpId="6" animBg="1"/>
      <p:bldP spid="17" grpId="7" animBg="1"/>
      <p:bldP spid="17" grpId="8" animBg="1"/>
      <p:bldP spid="17" grpId="9" animBg="1"/>
      <p:bldP spid="17" grpId="10" animBg="1"/>
      <p:bldP spid="17" grpId="11" animBg="1"/>
      <p:bldP spid="17" grpId="12" bldLvl="0" animBg="1"/>
      <p:bldP spid="19" grpId="0" bldLvl="0" animBg="1"/>
      <p:bldP spid="19" grpId="1" bldLvl="0" animBg="1"/>
      <p:bldP spid="17" grpId="13" bldLvl="0" animBg="1"/>
      <p:bldP spid="21" grpId="0" animBg="1"/>
      <p:bldP spid="21" grpId="1" animBg="1"/>
      <p:bldP spid="21" grpId="2" animBg="1"/>
      <p:bldP spid="21" grpId="3" animBg="1"/>
      <p:bldP spid="21" grpId="4" animBg="1"/>
      <p:bldP spid="21" grpId="5" animBg="1"/>
      <p:bldP spid="21" grpId="6" animBg="1"/>
      <p:bldP spid="21" grpId="7" animBg="1"/>
      <p:bldP spid="21" grpId="8" animBg="1"/>
      <p:bldP spid="21" grpId="9" animBg="1"/>
      <p:bldP spid="21" grpId="10" animBg="1"/>
      <p:bldP spid="21" grpId="11" animBg="1"/>
      <p:bldP spid="21" grpId="12" bldLvl="0" animBg="1"/>
      <p:bldP spid="23" grpId="0" bldLvl="0" animBg="1"/>
      <p:bldP spid="23" grpId="1" bldLvl="0" animBg="1"/>
      <p:bldP spid="21" grpId="13" bldLvl="0" animBg="1"/>
      <p:bldP spid="25" grpId="0" bldLvl="0" animBg="1"/>
      <p:bldP spid="25" grpId="1" bldLvl="0" animBg="1"/>
      <p:bldP spid="61446" grpId="1" bldLvl="0" animBg="1"/>
      <p:bldP spid="61446" grpId="2"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ceshi 2_第1部分"/>
          <p:cNvPicPr>
            <a:picLocks noChangeAspect="1"/>
          </p:cNvPicPr>
          <p:nvPr/>
        </p:nvPicPr>
        <p:blipFill>
          <a:blip r:embed="rId1"/>
          <a:stretch>
            <a:fillRect/>
          </a:stretch>
        </p:blipFill>
        <p:spPr>
          <a:xfrm>
            <a:off x="24130" y="-120015"/>
            <a:ext cx="2858135" cy="6793865"/>
          </a:xfrm>
          <a:prstGeom prst="rect">
            <a:avLst/>
          </a:prstGeom>
        </p:spPr>
      </p:pic>
      <p:sp>
        <p:nvSpPr>
          <p:cNvPr id="8" name="椭圆 7"/>
          <p:cNvSpPr/>
          <p:nvPr/>
        </p:nvSpPr>
        <p:spPr>
          <a:xfrm>
            <a:off x="633095" y="1128395"/>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 name="直接连接符 8"/>
          <p:cNvCxnSpPr/>
          <p:nvPr/>
        </p:nvCxnSpPr>
        <p:spPr>
          <a:xfrm>
            <a:off x="907415" y="1289050"/>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81000" y="1025525"/>
            <a:ext cx="2158365" cy="215138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9" name="图片 18" descr="段内-重合来源文献"/>
          <p:cNvPicPr>
            <a:picLocks noChangeAspect="1"/>
          </p:cNvPicPr>
          <p:nvPr/>
        </p:nvPicPr>
        <p:blipFill>
          <a:blip r:embed="rId2"/>
          <a:stretch>
            <a:fillRect/>
          </a:stretch>
        </p:blipFill>
        <p:spPr>
          <a:xfrm>
            <a:off x="1619885" y="407670"/>
            <a:ext cx="9621520" cy="1762125"/>
          </a:xfrm>
          <a:prstGeom prst="rect">
            <a:avLst/>
          </a:prstGeom>
        </p:spPr>
      </p:pic>
      <p:sp>
        <p:nvSpPr>
          <p:cNvPr id="20" name="矩形 19"/>
          <p:cNvSpPr/>
          <p:nvPr/>
        </p:nvSpPr>
        <p:spPr>
          <a:xfrm>
            <a:off x="8962390" y="407670"/>
            <a:ext cx="909320" cy="42989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9269730" y="1781175"/>
            <a:ext cx="1972310" cy="38862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椭圆 21"/>
          <p:cNvSpPr/>
          <p:nvPr/>
        </p:nvSpPr>
        <p:spPr>
          <a:xfrm>
            <a:off x="633095" y="3279775"/>
            <a:ext cx="321310" cy="321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连接符 22"/>
          <p:cNvCxnSpPr/>
          <p:nvPr/>
        </p:nvCxnSpPr>
        <p:spPr>
          <a:xfrm>
            <a:off x="907415" y="3440430"/>
            <a:ext cx="712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1000" y="3176905"/>
            <a:ext cx="2158365" cy="3496945"/>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5" name="图片 24" descr="标红点击显示页面"/>
          <p:cNvPicPr>
            <a:picLocks noChangeAspect="1"/>
          </p:cNvPicPr>
          <p:nvPr/>
        </p:nvPicPr>
        <p:blipFill>
          <a:blip r:embed="rId3"/>
          <a:stretch>
            <a:fillRect/>
          </a:stretch>
        </p:blipFill>
        <p:spPr>
          <a:xfrm>
            <a:off x="1619885" y="2621915"/>
            <a:ext cx="5115560" cy="3058160"/>
          </a:xfrm>
          <a:prstGeom prst="rect">
            <a:avLst/>
          </a:prstGeom>
        </p:spPr>
      </p:pic>
      <p:sp>
        <p:nvSpPr>
          <p:cNvPr id="70663" name="文本框 70662"/>
          <p:cNvSpPr txBox="1"/>
          <p:nvPr/>
        </p:nvSpPr>
        <p:spPr>
          <a:xfrm>
            <a:off x="6807835" y="2339975"/>
            <a:ext cx="5219065" cy="4070985"/>
          </a:xfrm>
          <a:prstGeom prst="rect">
            <a:avLst/>
          </a:prstGeom>
          <a:solidFill>
            <a:schemeClr val="bg1">
              <a:alpha val="100000"/>
            </a:schemeClr>
          </a:solidFill>
          <a:ln w="25400">
            <a:solidFill>
              <a:srgbClr val="007FB2"/>
            </a:solidFill>
          </a:ln>
          <a:effectLst>
            <a:outerShdw blurRad="50800" dist="38100" dir="2700000" algn="tl" rotWithShape="0">
              <a:prstClr val="black">
                <a:alpha val="40000"/>
              </a:prstClr>
            </a:outerShdw>
          </a:effectLst>
        </p:spPr>
        <p:txBody>
          <a:bodyPr vert="horz" wrap="square" lIns="67635" tIns="35246" rIns="67635" bIns="35246" anchor="t">
            <a:spAutoFit/>
          </a:bodyPr>
          <a:p>
            <a:pPr marL="0" lvl="0" indent="0" algn="l"/>
            <a:r>
              <a:rPr lang="zh-CN" altLang="en-US" sz="2000" b="1" dirty="0">
                <a:solidFill>
                  <a:srgbClr val="800000"/>
                </a:solidFill>
                <a:latin typeface="Arial" panose="020B0604020202020204" charset="-116"/>
                <a:ea typeface="微软雅黑" panose="020B0503020204020204" charset="-122"/>
                <a:sym typeface="Arial" panose="020B0604020202020204" charset="-116"/>
              </a:rPr>
              <a:t>标识含义：</a:t>
            </a:r>
            <a:endParaRPr lang="zh-CN" altLang="en-US" sz="2000" b="1" dirty="0">
              <a:solidFill>
                <a:srgbClr val="800000"/>
              </a:solidFill>
              <a:latin typeface="Arial" panose="020B0604020202020204" charset="-116"/>
              <a:ea typeface="微软雅黑" panose="020B0503020204020204" charset="-122"/>
              <a:sym typeface="Arial" panose="020B0604020202020204" charset="-116"/>
            </a:endParaRPr>
          </a:p>
          <a:p>
            <a:pPr marL="0" lvl="0" indent="0" algn="l"/>
            <a:r>
              <a:rPr lang="zh-CN" altLang="en-US" sz="2000" b="1" dirty="0">
                <a:latin typeface="Arial" panose="020B0604020202020204" charset="-116"/>
                <a:ea typeface="微软雅黑" panose="020B0503020204020204" charset="-122"/>
                <a:sym typeface="Arial" panose="020B0604020202020204" charset="-116"/>
              </a:rPr>
              <a:t>红色文字</a:t>
            </a:r>
            <a:r>
              <a:rPr lang="zh-CN" altLang="en-US" sz="2000" dirty="0">
                <a:latin typeface="Arial" panose="020B0604020202020204" charset="-116"/>
                <a:ea typeface="微软雅黑" panose="020B0503020204020204" charset="-122"/>
                <a:sym typeface="Arial" panose="020B0604020202020204" charset="-116"/>
              </a:rPr>
              <a:t>——表示系统检测到存有文字复制现象的内容</a:t>
            </a:r>
            <a:endParaRPr lang="zh-CN" altLang="en-US" sz="2000" dirty="0">
              <a:latin typeface="Arial" panose="020B0604020202020204" charset="-116"/>
              <a:ea typeface="微软雅黑" panose="020B0503020204020204" charset="-122"/>
              <a:sym typeface="Arial" panose="020B0604020202020204" charset="-116"/>
            </a:endParaRPr>
          </a:p>
          <a:p>
            <a:pPr marL="0" lvl="0" indent="0" algn="l"/>
            <a:r>
              <a:rPr lang="zh-CN" altLang="en-US" sz="2000" b="1" dirty="0">
                <a:latin typeface="Arial" panose="020B0604020202020204" charset="-116"/>
                <a:ea typeface="微软雅黑" panose="020B0503020204020204" charset="-122"/>
                <a:sym typeface="Arial" panose="020B0604020202020204" charset="-116"/>
              </a:rPr>
              <a:t>绿色文字</a:t>
            </a:r>
            <a:r>
              <a:rPr lang="zh-CN" altLang="en-US" sz="2000" dirty="0">
                <a:latin typeface="Arial" panose="020B0604020202020204" charset="-116"/>
                <a:ea typeface="微软雅黑" panose="020B0503020204020204" charset="-122"/>
                <a:sym typeface="Arial" panose="020B0604020202020204" charset="-116"/>
              </a:rPr>
              <a:t>——表示系统识别出存有引用的内容</a:t>
            </a:r>
            <a:endParaRPr lang="zh-CN" altLang="en-US" sz="2000" dirty="0">
              <a:latin typeface="Arial" panose="020B0604020202020204" charset="-116"/>
              <a:ea typeface="微软雅黑" panose="020B0503020204020204" charset="-122"/>
              <a:sym typeface="Arial" panose="020B0604020202020204" charset="-116"/>
            </a:endParaRPr>
          </a:p>
          <a:p>
            <a:pPr marL="0" lvl="0" indent="0" algn="l"/>
            <a:r>
              <a:rPr lang="zh-CN" altLang="en-US" sz="2000" b="1" dirty="0">
                <a:latin typeface="Arial" panose="020B0604020202020204" charset="-116"/>
                <a:ea typeface="微软雅黑" panose="020B0503020204020204" charset="-122"/>
                <a:sym typeface="Arial" panose="020B0604020202020204" charset="-116"/>
              </a:rPr>
              <a:t>灰色文字</a:t>
            </a:r>
            <a:r>
              <a:rPr lang="zh-CN" altLang="en-US" sz="2000" dirty="0">
                <a:latin typeface="Arial" panose="020B0604020202020204" charset="-116"/>
                <a:ea typeface="微软雅黑" panose="020B0503020204020204" charset="-122"/>
                <a:sym typeface="Arial" panose="020B0604020202020204" charset="-116"/>
              </a:rPr>
              <a:t>——表示系统经过分析，将该部分内容排除，不计入检测中（独创性声明、目录、参考文献）</a:t>
            </a:r>
            <a:endParaRPr lang="zh-CN" altLang="en-US" sz="2000" dirty="0">
              <a:latin typeface="Arial" panose="020B0604020202020204" charset="-116"/>
              <a:ea typeface="微软雅黑" panose="020B0503020204020204" charset="-122"/>
              <a:sym typeface="Arial" panose="020B0604020202020204" charset="-116"/>
            </a:endParaRPr>
          </a:p>
          <a:p>
            <a:pPr marL="0" lvl="0" indent="0" algn="l"/>
            <a:r>
              <a:rPr lang="zh-CN" altLang="en-US" sz="2000" b="1" dirty="0">
                <a:latin typeface="Arial" panose="020B0604020202020204" charset="-116"/>
                <a:ea typeface="微软雅黑" panose="020B0503020204020204" charset="-122"/>
                <a:sym typeface="Arial" panose="020B0604020202020204" charset="-116"/>
              </a:rPr>
              <a:t>黑色文字</a:t>
            </a:r>
            <a:r>
              <a:rPr lang="zh-CN" altLang="en-US" sz="2000" dirty="0">
                <a:latin typeface="Arial" panose="020B0604020202020204" charset="-116"/>
                <a:ea typeface="微软雅黑" panose="020B0503020204020204" charset="-122"/>
                <a:sym typeface="Arial" panose="020B0604020202020204" charset="-116"/>
              </a:rPr>
              <a:t>——表示计入检测中且未发现文字复制现象的内容</a:t>
            </a:r>
            <a:endParaRPr lang="zh-CN" altLang="en-US" sz="2000" dirty="0">
              <a:latin typeface="Arial" panose="020B0604020202020204" charset="-116"/>
              <a:ea typeface="微软雅黑" panose="020B0503020204020204" charset="-122"/>
              <a:sym typeface="Arial" panose="020B0604020202020204" charset="-116"/>
            </a:endParaRPr>
          </a:p>
          <a:p>
            <a:pPr marL="0" lvl="0" indent="0" algn="l"/>
            <a:r>
              <a:rPr lang="zh-CN" altLang="en-US" sz="2000" b="1" dirty="0">
                <a:latin typeface="Arial" panose="020B0604020202020204" charset="-116"/>
                <a:ea typeface="微软雅黑" panose="020B0503020204020204" charset="-122"/>
                <a:sym typeface="Arial" panose="020B0604020202020204" charset="-116"/>
              </a:rPr>
              <a:t>下划线</a:t>
            </a:r>
            <a:r>
              <a:rPr lang="zh-CN" altLang="en-US" sz="2000" dirty="0">
                <a:latin typeface="Arial" panose="020B0604020202020204" charset="-116"/>
                <a:ea typeface="微软雅黑" panose="020B0503020204020204" charset="-122"/>
                <a:sym typeface="Arial" panose="020B0604020202020204" charset="-116"/>
              </a:rPr>
              <a:t>——识别出有脚注与尾注内容的文字部分；将鼠标放到该段文字上，将以浮出文字的形式提示该段文字被识别出的脚注或尾注的具体内容</a:t>
            </a:r>
            <a:endParaRPr lang="zh-CN" altLang="en-US" sz="2000" dirty="0">
              <a:latin typeface="Arial" panose="020B0604020202020204" charset="-116"/>
              <a:ea typeface="微软雅黑" panose="020B0503020204020204" charset="-122"/>
              <a:sym typeface="Arial" panose="020B0604020202020204" charset="-116"/>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par>
                                <p:cTn id="9" presetID="9" presetClass="entr" presetSubtype="0" fill="hold" grpId="12"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par>
                                <p:cTn id="12" presetID="12" presetClass="entr" presetSubtype="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p:tgtEl>
                                          <p:spTgt spid="9"/>
                                        </p:tgtEl>
                                        <p:attrNameLst>
                                          <p:attrName>ppt_x</p:attrName>
                                        </p:attrNameLst>
                                      </p:cBhvr>
                                      <p:tavLst>
                                        <p:tav tm="0">
                                          <p:val>
                                            <p:strVal val="#ppt_x-#ppt_w*1.125000"/>
                                          </p:val>
                                        </p:tav>
                                        <p:tav tm="100000">
                                          <p:val>
                                            <p:strVal val="#ppt_x"/>
                                          </p:val>
                                        </p:tav>
                                      </p:tavLst>
                                    </p:anim>
                                    <p:animEffect transition="in" filter="wipe(right)">
                                      <p:cBhvr>
                                        <p:cTn id="15" dur="500"/>
                                        <p:tgtEl>
                                          <p:spTgt spid="9"/>
                                        </p:tgtEl>
                                      </p:cBhvr>
                                    </p:animEffect>
                                  </p:childTnLst>
                                </p:cTn>
                              </p:par>
                              <p:par>
                                <p:cTn id="16" presetID="1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p:tgtEl>
                                          <p:spTgt spid="19"/>
                                        </p:tgtEl>
                                        <p:attrNameLst>
                                          <p:attrName>ppt_x</p:attrName>
                                        </p:attrNameLst>
                                      </p:cBhvr>
                                      <p:tavLst>
                                        <p:tav tm="0">
                                          <p:val>
                                            <p:strVal val="#ppt_x-#ppt_w*1.125000"/>
                                          </p:val>
                                        </p:tav>
                                        <p:tav tm="100000">
                                          <p:val>
                                            <p:strVal val="#ppt_x"/>
                                          </p:val>
                                        </p:tav>
                                      </p:tavLst>
                                    </p:anim>
                                    <p:animEffect transition="in" filter="wipe(righ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p:tgtEl>
                                          <p:spTgt spid="21"/>
                                        </p:tgtEl>
                                        <p:attrNameLst>
                                          <p:attrName>ppt_x</p:attrName>
                                        </p:attrNameLst>
                                      </p:cBhvr>
                                      <p:tavLst>
                                        <p:tav tm="0">
                                          <p:val>
                                            <p:strVal val="#ppt_x-#ppt_w*1.125000"/>
                                          </p:val>
                                        </p:tav>
                                        <p:tav tm="100000">
                                          <p:val>
                                            <p:strVal val="#ppt_x"/>
                                          </p:val>
                                        </p:tav>
                                      </p:tavLst>
                                    </p:anim>
                                    <p:animEffect transition="in" filter="wipe(righ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xit" presetSubtype="2" fill="hold" grpId="1" nodeType="clickEffect">
                                  <p:stCondLst>
                                    <p:cond delay="0"/>
                                  </p:stCondLst>
                                  <p:childTnLst>
                                    <p:anim calcmode="lin" valueType="num">
                                      <p:cBhvr additive="base">
                                        <p:cTn id="35" dur="500"/>
                                        <p:tgtEl>
                                          <p:spTgt spid="10"/>
                                        </p:tgtEl>
                                        <p:attrNameLst>
                                          <p:attrName>ppt_x</p:attrName>
                                        </p:attrNameLst>
                                      </p:cBhvr>
                                      <p:tavLst>
                                        <p:tav tm="0">
                                          <p:val>
                                            <p:strVal val="#ppt_x"/>
                                          </p:val>
                                        </p:tav>
                                        <p:tav tm="100000">
                                          <p:val>
                                            <p:strVal val="#ppt_x+#ppt_w*1.125000"/>
                                          </p:val>
                                        </p:tav>
                                      </p:tavLst>
                                    </p:anim>
                                    <p:animEffect transition="out" filter="wipe(right)">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5" presetClass="exit" presetSubtype="10" fill="hold" grpId="13" nodeType="withEffect">
                                  <p:stCondLst>
                                    <p:cond delay="0"/>
                                  </p:stCondLst>
                                  <p:childTnLst>
                                    <p:animEffect transition="out" filter="checkerboard(across)">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par>
                                <p:cTn id="44" presetID="12" presetClass="exit" presetSubtype="2" fill="hold" grpId="1" nodeType="withEffect">
                                  <p:stCondLst>
                                    <p:cond delay="0"/>
                                  </p:stCondLst>
                                  <p:childTnLst>
                                    <p:anim calcmode="lin" valueType="num">
                                      <p:cBhvr additive="base">
                                        <p:cTn id="45" dur="500"/>
                                        <p:tgtEl>
                                          <p:spTgt spid="20"/>
                                        </p:tgtEl>
                                        <p:attrNameLst>
                                          <p:attrName>ppt_x</p:attrName>
                                        </p:attrNameLst>
                                      </p:cBhvr>
                                      <p:tavLst>
                                        <p:tav tm="0">
                                          <p:val>
                                            <p:strVal val="#ppt_x"/>
                                          </p:val>
                                        </p:tav>
                                        <p:tav tm="100000">
                                          <p:val>
                                            <p:strVal val="#ppt_x+#ppt_w*1.125000"/>
                                          </p:val>
                                        </p:tav>
                                      </p:tavLst>
                                    </p:anim>
                                    <p:animEffect transition="out" filter="wipe(right)">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2" presetClass="exit" presetSubtype="2" fill="hold" grpId="1" nodeType="withEffect">
                                  <p:stCondLst>
                                    <p:cond delay="0"/>
                                  </p:stCondLst>
                                  <p:childTnLst>
                                    <p:anim calcmode="lin" valueType="num">
                                      <p:cBhvr additive="base">
                                        <p:cTn id="49" dur="500"/>
                                        <p:tgtEl>
                                          <p:spTgt spid="21"/>
                                        </p:tgtEl>
                                        <p:attrNameLst>
                                          <p:attrName>ppt_x</p:attrName>
                                        </p:attrNameLst>
                                      </p:cBhvr>
                                      <p:tavLst>
                                        <p:tav tm="0">
                                          <p:val>
                                            <p:strVal val="#ppt_x"/>
                                          </p:val>
                                        </p:tav>
                                        <p:tav tm="100000">
                                          <p:val>
                                            <p:strVal val="#ppt_x+#ppt_w*1.125000"/>
                                          </p:val>
                                        </p:tav>
                                      </p:tavLst>
                                    </p:anim>
                                    <p:animEffect transition="out" filter="wipe(right)">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2" presetClass="entr" presetSubtype="8"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p:tgtEl>
                                          <p:spTgt spid="24"/>
                                        </p:tgtEl>
                                        <p:attrNameLst>
                                          <p:attrName>ppt_x</p:attrName>
                                        </p:attrNameLst>
                                      </p:cBhvr>
                                      <p:tavLst>
                                        <p:tav tm="0">
                                          <p:val>
                                            <p:strVal val="#ppt_x-#ppt_w*1.125000"/>
                                          </p:val>
                                        </p:tav>
                                        <p:tav tm="100000">
                                          <p:val>
                                            <p:strVal val="#ppt_x"/>
                                          </p:val>
                                        </p:tav>
                                      </p:tavLst>
                                    </p:anim>
                                    <p:animEffect transition="in" filter="wipe(right)">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12"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dissolve">
                                      <p:cBhvr>
                                        <p:cTn id="60" dur="500"/>
                                        <p:tgtEl>
                                          <p:spTgt spid="22"/>
                                        </p:tgtEl>
                                      </p:cBhvr>
                                    </p:animEffect>
                                  </p:childTnLst>
                                </p:cTn>
                              </p:par>
                              <p:par>
                                <p:cTn id="61" presetID="12" presetClass="entr" presetSubtype="8"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ppt_x</p:attrName>
                                        </p:attrNameLst>
                                      </p:cBhvr>
                                      <p:tavLst>
                                        <p:tav tm="0">
                                          <p:val>
                                            <p:strVal val="#ppt_x-#ppt_w*1.125000"/>
                                          </p:val>
                                        </p:tav>
                                        <p:tav tm="100000">
                                          <p:val>
                                            <p:strVal val="#ppt_x"/>
                                          </p:val>
                                        </p:tav>
                                      </p:tavLst>
                                    </p:anim>
                                    <p:animEffect transition="in" filter="wipe(right)">
                                      <p:cBhvr>
                                        <p:cTn id="64" dur="500"/>
                                        <p:tgtEl>
                                          <p:spTgt spid="23"/>
                                        </p:tgtEl>
                                      </p:cBhvr>
                                    </p:animEffect>
                                  </p:childTnLst>
                                </p:cTn>
                              </p:par>
                              <p:par>
                                <p:cTn id="65" presetID="12" presetClass="entr" presetSubtype="8"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p:tgtEl>
                                          <p:spTgt spid="25"/>
                                        </p:tgtEl>
                                        <p:attrNameLst>
                                          <p:attrName>ppt_x</p:attrName>
                                        </p:attrNameLst>
                                      </p:cBhvr>
                                      <p:tavLst>
                                        <p:tav tm="0">
                                          <p:val>
                                            <p:strVal val="#ppt_x-#ppt_w*1.125000"/>
                                          </p:val>
                                        </p:tav>
                                        <p:tav tm="100000">
                                          <p:val>
                                            <p:strVal val="#ppt_x"/>
                                          </p:val>
                                        </p:tav>
                                      </p:tavLst>
                                    </p:anim>
                                    <p:animEffect transition="in" filter="wipe(right)">
                                      <p:cBhvr>
                                        <p:cTn id="68" dur="500"/>
                                        <p:tgtEl>
                                          <p:spTgt spid="25"/>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70663"/>
                                        </p:tgtEl>
                                        <p:attrNameLst>
                                          <p:attrName>style.visibility</p:attrName>
                                        </p:attrNameLst>
                                      </p:cBhvr>
                                      <p:to>
                                        <p:strVal val="visible"/>
                                      </p:to>
                                    </p:set>
                                    <p:animEffect transition="in" filter="wipe(up)">
                                      <p:cBhvr>
                                        <p:cTn id="71" dur="1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8" grpId="4" animBg="1"/>
      <p:bldP spid="8" grpId="5" animBg="1"/>
      <p:bldP spid="8" grpId="6" animBg="1"/>
      <p:bldP spid="8" grpId="7" animBg="1"/>
      <p:bldP spid="8" grpId="8" animBg="1"/>
      <p:bldP spid="8" grpId="9" animBg="1"/>
      <p:bldP spid="8" grpId="10" animBg="1"/>
      <p:bldP spid="8" grpId="11" animBg="1"/>
      <p:bldP spid="8" grpId="12" bldLvl="0" animBg="1"/>
      <p:bldP spid="8" grpId="13" bldLvl="0" animBg="1"/>
      <p:bldP spid="10" grpId="0" bldLvl="0" animBg="1"/>
      <p:bldP spid="10" grpId="1" bldLvl="0" animBg="1"/>
      <p:bldP spid="20" grpId="0" bldLvl="0" animBg="1"/>
      <p:bldP spid="20" grpId="1" bldLvl="0" animBg="1"/>
      <p:bldP spid="21" grpId="0" bldLvl="0" animBg="1"/>
      <p:bldP spid="21" grpId="1" bldLvl="0" animBg="1"/>
      <p:bldP spid="22" grpId="0" animBg="1"/>
      <p:bldP spid="22" grpId="1" animBg="1"/>
      <p:bldP spid="22" grpId="2" animBg="1"/>
      <p:bldP spid="22" grpId="3" animBg="1"/>
      <p:bldP spid="22" grpId="4" animBg="1"/>
      <p:bldP spid="22" grpId="5" animBg="1"/>
      <p:bldP spid="22" grpId="6" animBg="1"/>
      <p:bldP spid="22" grpId="7" animBg="1"/>
      <p:bldP spid="22" grpId="8" animBg="1"/>
      <p:bldP spid="22" grpId="9" animBg="1"/>
      <p:bldP spid="22" grpId="10" animBg="1"/>
      <p:bldP spid="22" grpId="11" animBg="1"/>
      <p:bldP spid="22" grpId="12" bldLvl="0" animBg="1"/>
      <p:bldP spid="24" grpId="0" bldLvl="0" animBg="1"/>
      <p:bldP spid="7066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07</a:t>
            </a:r>
            <a:r>
              <a:rPr lang="zh-CN" altLang="en-US" sz="3000" b="1" spc="400" dirty="0">
                <a:solidFill>
                  <a:srgbClr val="003300"/>
                </a:solidFill>
                <a:latin typeface="微软雅黑" panose="020B0503020204020204" charset="-122"/>
                <a:ea typeface="微软雅黑" panose="020B0503020204020204" charset="-122"/>
                <a:sym typeface="+mn-ea"/>
              </a:rPr>
              <a:t>通知学生修改</a:t>
            </a:r>
            <a:endParaRPr lang="zh-CN" altLang="en-US" sz="3000" b="1" spc="400" dirty="0">
              <a:solidFill>
                <a:srgbClr val="00330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2489835" y="1402080"/>
            <a:ext cx="9514205" cy="4152265"/>
          </a:xfrm>
          <a:prstGeom prst="rect">
            <a:avLst/>
          </a:prstGeom>
        </p:spPr>
      </p:pic>
      <p:sp>
        <p:nvSpPr>
          <p:cNvPr id="60" name="矩形 59"/>
          <p:cNvSpPr/>
          <p:nvPr/>
        </p:nvSpPr>
        <p:spPr>
          <a:xfrm>
            <a:off x="8709025" y="2430145"/>
            <a:ext cx="3137535" cy="67246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6047105" y="4065905"/>
            <a:ext cx="1446530" cy="99187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3822065" y="1307465"/>
            <a:ext cx="1019810" cy="44386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2569845" y="1751330"/>
            <a:ext cx="1903730" cy="51943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a:off x="174943" y="2422525"/>
            <a:ext cx="2555875" cy="2635250"/>
            <a:chOff x="8956" y="4209"/>
            <a:chExt cx="4025" cy="4150"/>
          </a:xfrm>
        </p:grpSpPr>
        <p:grpSp>
          <p:nvGrpSpPr>
            <p:cNvPr id="43" name="Group 42"/>
            <p:cNvGrpSpPr/>
            <p:nvPr/>
          </p:nvGrpSpPr>
          <p:grpSpPr>
            <a:xfrm>
              <a:off x="8956" y="4209"/>
              <a:ext cx="4025" cy="4150"/>
              <a:chOff x="3901165" y="1419610"/>
              <a:chExt cx="1346879" cy="1388936"/>
            </a:xfrm>
          </p:grpSpPr>
          <p:sp>
            <p:nvSpPr>
              <p:cNvPr id="38" name="Oval 37"/>
              <p:cNvSpPr/>
              <p:nvPr/>
            </p:nvSpPr>
            <p:spPr>
              <a:xfrm>
                <a:off x="3906374" y="1466878"/>
                <a:ext cx="1341670" cy="1341668"/>
              </a:xfrm>
              <a:prstGeom prst="ellipse">
                <a:avLst/>
              </a:prstGeom>
              <a:solidFill>
                <a:srgbClr val="007FB2"/>
              </a:solidFill>
              <a:ln>
                <a:solidFill>
                  <a:srgbClr val="007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sp>
            <p:nvSpPr>
              <p:cNvPr id="17" name="Oval 12"/>
              <p:cNvSpPr/>
              <p:nvPr/>
            </p:nvSpPr>
            <p:spPr>
              <a:xfrm>
                <a:off x="3901165" y="1419610"/>
                <a:ext cx="1341670" cy="1341668"/>
              </a:xfrm>
              <a:prstGeom prst="ellipse">
                <a:avLst/>
              </a:prstGeom>
              <a:solidFill>
                <a:schemeClr val="bg1"/>
              </a:solidFill>
              <a:ln w="38100">
                <a:solidFill>
                  <a:srgbClr val="007F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3200" dirty="0">
                  <a:solidFill>
                    <a:schemeClr val="accent3">
                      <a:lumMod val="50000"/>
                    </a:schemeClr>
                  </a:solidFill>
                  <a:latin typeface="FontAwesome" pitchFamily="2" charset="0"/>
                </a:endParaRPr>
              </a:p>
            </p:txBody>
          </p:sp>
        </p:grpSp>
        <p:sp>
          <p:nvSpPr>
            <p:cNvPr id="11" name="文本框 10"/>
            <p:cNvSpPr txBox="1"/>
            <p:nvPr/>
          </p:nvSpPr>
          <p:spPr>
            <a:xfrm>
              <a:off x="9189" y="5485"/>
              <a:ext cx="3558" cy="1598"/>
            </a:xfrm>
            <a:prstGeom prst="rect">
              <a:avLst/>
            </a:prstGeom>
            <a:noFill/>
          </p:spPr>
          <p:txBody>
            <a:bodyPr wrap="square" rtlCol="0">
              <a:spAutoFit/>
            </a:bodyPr>
            <a:p>
              <a:pPr algn="ctr"/>
              <a:r>
                <a:rPr lang="zh-CN" altLang="en-US" sz="2000" b="1">
                  <a:latin typeface="微软雅黑" panose="020B0503020204020204" charset="-122"/>
                  <a:ea typeface="微软雅黑" panose="020B0503020204020204" charset="-122"/>
                </a:rPr>
                <a:t>通知学生修改</a:t>
              </a:r>
              <a:endParaRPr lang="en-US" altLang="zh-CN" sz="2000" b="1">
                <a:latin typeface="微软雅黑" panose="020B0503020204020204" charset="-122"/>
                <a:ea typeface="微软雅黑" panose="020B0503020204020204" charset="-122"/>
              </a:endParaRPr>
            </a:p>
            <a:p>
              <a:pPr algn="ctr"/>
              <a:r>
                <a:rPr lang="en-US" altLang="zh-CN" sz="2000" b="1">
                  <a:latin typeface="微软雅黑" panose="020B0503020204020204" charset="-122"/>
                  <a:ea typeface="微软雅黑" panose="020B0503020204020204" charset="-122"/>
                </a:rPr>
                <a:t>=</a:t>
              </a:r>
              <a:endParaRPr lang="en-US" altLang="zh-CN"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新分学生</a:t>
              </a:r>
              <a:r>
                <a:rPr lang="en-US" altLang="zh-CN" sz="2000" b="1">
                  <a:latin typeface="微软雅黑" panose="020B0503020204020204" charset="-122"/>
                  <a:ea typeface="微软雅黑" panose="020B0503020204020204" charset="-122"/>
                </a:rPr>
                <a:t>1</a:t>
              </a:r>
              <a:r>
                <a:rPr lang="zh-CN" altLang="en-US" sz="2000" b="1">
                  <a:latin typeface="微软雅黑" panose="020B0503020204020204" charset="-122"/>
                  <a:ea typeface="微软雅黑" panose="020B0503020204020204" charset="-122"/>
                </a:rPr>
                <a:t>篇篇数</a:t>
              </a:r>
              <a:endParaRPr lang="zh-CN" altLang="en-US" sz="2000" b="1">
                <a:latin typeface="微软雅黑" panose="020B0503020204020204" charset="-122"/>
                <a:ea typeface="微软雅黑" panose="020B0503020204020204" charset="-122"/>
              </a:endParaRP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0-#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3" grpId="0" bldLvl="0" animBg="1"/>
      <p:bldP spid="8" grpId="0" bldLvl="0" animBg="1"/>
      <p:bldP spid="9"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08</a:t>
            </a:r>
            <a:r>
              <a:rPr lang="zh-CN" altLang="en-US" sz="3000" b="1" spc="400" dirty="0">
                <a:solidFill>
                  <a:srgbClr val="003300"/>
                </a:solidFill>
                <a:latin typeface="微软雅黑" panose="020B0503020204020204" charset="-122"/>
                <a:ea typeface="微软雅黑" panose="020B0503020204020204" charset="-122"/>
                <a:sym typeface="+mn-ea"/>
              </a:rPr>
              <a:t>信息统计</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2" name="Freeform 5"/>
          <p:cNvSpPr/>
          <p:nvPr/>
        </p:nvSpPr>
        <p:spPr bwMode="auto">
          <a:xfrm>
            <a:off x="2736096" y="3494617"/>
            <a:ext cx="2782800" cy="2426400"/>
          </a:xfrm>
          <a:custGeom>
            <a:avLst/>
            <a:gdLst>
              <a:gd name="T0" fmla="*/ 646 w 861"/>
              <a:gd name="T1" fmla="*/ 430 h 861"/>
              <a:gd name="T2" fmla="*/ 430 w 861"/>
              <a:gd name="T3" fmla="*/ 645 h 861"/>
              <a:gd name="T4" fmla="*/ 215 w 861"/>
              <a:gd name="T5" fmla="*/ 430 h 861"/>
              <a:gd name="T6" fmla="*/ 430 w 861"/>
              <a:gd name="T7" fmla="*/ 215 h 861"/>
              <a:gd name="T8" fmla="*/ 488 w 861"/>
              <a:gd name="T9" fmla="*/ 223 h 861"/>
              <a:gd name="T10" fmla="*/ 418 w 861"/>
              <a:gd name="T11" fmla="*/ 0 h 861"/>
              <a:gd name="T12" fmla="*/ 0 w 861"/>
              <a:gd name="T13" fmla="*/ 430 h 861"/>
              <a:gd name="T14" fmla="*/ 430 w 861"/>
              <a:gd name="T15" fmla="*/ 861 h 861"/>
              <a:gd name="T16" fmla="*/ 861 w 861"/>
              <a:gd name="T17" fmla="*/ 430 h 861"/>
              <a:gd name="T18" fmla="*/ 742 w 861"/>
              <a:gd name="T19" fmla="*/ 133 h 861"/>
              <a:gd name="T20" fmla="*/ 590 w 861"/>
              <a:gd name="T21" fmla="*/ 286 h 861"/>
              <a:gd name="T22" fmla="*/ 646 w 861"/>
              <a:gd name="T23" fmla="*/ 43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1" h="861">
                <a:moveTo>
                  <a:pt x="646" y="430"/>
                </a:moveTo>
                <a:cubicBezTo>
                  <a:pt x="646" y="549"/>
                  <a:pt x="549" y="645"/>
                  <a:pt x="430" y="645"/>
                </a:cubicBezTo>
                <a:cubicBezTo>
                  <a:pt x="311" y="645"/>
                  <a:pt x="215" y="549"/>
                  <a:pt x="215" y="430"/>
                </a:cubicBezTo>
                <a:cubicBezTo>
                  <a:pt x="215" y="311"/>
                  <a:pt x="311" y="215"/>
                  <a:pt x="430" y="215"/>
                </a:cubicBezTo>
                <a:cubicBezTo>
                  <a:pt x="450" y="215"/>
                  <a:pt x="470" y="218"/>
                  <a:pt x="488" y="223"/>
                </a:cubicBezTo>
                <a:cubicBezTo>
                  <a:pt x="447" y="156"/>
                  <a:pt x="422" y="80"/>
                  <a:pt x="418" y="0"/>
                </a:cubicBezTo>
                <a:cubicBezTo>
                  <a:pt x="186" y="6"/>
                  <a:pt x="0" y="196"/>
                  <a:pt x="0" y="430"/>
                </a:cubicBezTo>
                <a:cubicBezTo>
                  <a:pt x="0" y="668"/>
                  <a:pt x="192" y="861"/>
                  <a:pt x="430" y="861"/>
                </a:cubicBezTo>
                <a:cubicBezTo>
                  <a:pt x="668" y="861"/>
                  <a:pt x="861" y="668"/>
                  <a:pt x="861" y="430"/>
                </a:cubicBezTo>
                <a:cubicBezTo>
                  <a:pt x="861" y="315"/>
                  <a:pt x="816" y="211"/>
                  <a:pt x="742" y="133"/>
                </a:cubicBezTo>
                <a:cubicBezTo>
                  <a:pt x="590" y="286"/>
                  <a:pt x="590" y="286"/>
                  <a:pt x="590" y="286"/>
                </a:cubicBezTo>
                <a:cubicBezTo>
                  <a:pt x="625" y="325"/>
                  <a:pt x="646" y="375"/>
                  <a:pt x="646" y="430"/>
                </a:cubicBezTo>
                <a:close/>
              </a:path>
            </a:pathLst>
          </a:custGeom>
          <a:solidFill>
            <a:srgbClr val="007FB2"/>
          </a:solidFill>
          <a:ln>
            <a:noFill/>
          </a:ln>
        </p:spPr>
        <p:txBody>
          <a:bodyPr vert="horz" wrap="square" lIns="68580" tIns="34290" rIns="68580" bIns="34290" numCol="1" anchor="t" anchorCtr="0" compatLnSpc="1"/>
          <a:p>
            <a:endParaRPr lang="id-ID">
              <a:solidFill>
                <a:schemeClr val="accent3"/>
              </a:solidFill>
            </a:endParaRPr>
          </a:p>
        </p:txBody>
      </p:sp>
      <p:sp>
        <p:nvSpPr>
          <p:cNvPr id="3" name="Freeform 6"/>
          <p:cNvSpPr/>
          <p:nvPr/>
        </p:nvSpPr>
        <p:spPr bwMode="auto">
          <a:xfrm>
            <a:off x="4227195" y="1955800"/>
            <a:ext cx="2783205" cy="2426970"/>
          </a:xfrm>
          <a:custGeom>
            <a:avLst/>
            <a:gdLst>
              <a:gd name="T0" fmla="*/ 739 w 861"/>
              <a:gd name="T1" fmla="*/ 731 h 750"/>
              <a:gd name="T2" fmla="*/ 739 w 861"/>
              <a:gd name="T3" fmla="*/ 730 h 750"/>
              <a:gd name="T4" fmla="*/ 861 w 861"/>
              <a:gd name="T5" fmla="*/ 431 h 750"/>
              <a:gd name="T6" fmla="*/ 430 w 861"/>
              <a:gd name="T7" fmla="*/ 0 h 750"/>
              <a:gd name="T8" fmla="*/ 0 w 861"/>
              <a:gd name="T9" fmla="*/ 431 h 750"/>
              <a:gd name="T10" fmla="*/ 120 w 861"/>
              <a:gd name="T11" fmla="*/ 729 h 750"/>
              <a:gd name="T12" fmla="*/ 120 w 861"/>
              <a:gd name="T13" fmla="*/ 730 h 750"/>
              <a:gd name="T14" fmla="*/ 132 w 861"/>
              <a:gd name="T15" fmla="*/ 742 h 750"/>
              <a:gd name="T16" fmla="*/ 284 w 861"/>
              <a:gd name="T17" fmla="*/ 589 h 750"/>
              <a:gd name="T18" fmla="*/ 278 w 861"/>
              <a:gd name="T19" fmla="*/ 583 h 750"/>
              <a:gd name="T20" fmla="*/ 277 w 861"/>
              <a:gd name="T21" fmla="*/ 582 h 750"/>
              <a:gd name="T22" fmla="*/ 215 w 861"/>
              <a:gd name="T23" fmla="*/ 431 h 750"/>
              <a:gd name="T24" fmla="*/ 430 w 861"/>
              <a:gd name="T25" fmla="*/ 215 h 750"/>
              <a:gd name="T26" fmla="*/ 645 w 861"/>
              <a:gd name="T27" fmla="*/ 431 h 750"/>
              <a:gd name="T28" fmla="*/ 584 w 861"/>
              <a:gd name="T29" fmla="*/ 581 h 750"/>
              <a:gd name="T30" fmla="*/ 584 w 861"/>
              <a:gd name="T31" fmla="*/ 581 h 750"/>
              <a:gd name="T32" fmla="*/ 584 w 861"/>
              <a:gd name="T33" fmla="*/ 581 h 750"/>
              <a:gd name="T34" fmla="*/ 563 w 861"/>
              <a:gd name="T35" fmla="*/ 603 h 750"/>
              <a:gd name="T36" fmla="*/ 721 w 861"/>
              <a:gd name="T37" fmla="*/ 750 h 750"/>
              <a:gd name="T38" fmla="*/ 739 w 861"/>
              <a:gd name="T39" fmla="*/ 731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1" h="750">
                <a:moveTo>
                  <a:pt x="739" y="731"/>
                </a:moveTo>
                <a:cubicBezTo>
                  <a:pt x="739" y="730"/>
                  <a:pt x="739" y="730"/>
                  <a:pt x="739" y="730"/>
                </a:cubicBezTo>
                <a:cubicBezTo>
                  <a:pt x="814" y="653"/>
                  <a:pt x="861" y="547"/>
                  <a:pt x="861" y="431"/>
                </a:cubicBezTo>
                <a:cubicBezTo>
                  <a:pt x="861" y="193"/>
                  <a:pt x="668" y="0"/>
                  <a:pt x="430" y="0"/>
                </a:cubicBezTo>
                <a:cubicBezTo>
                  <a:pt x="192" y="0"/>
                  <a:pt x="0" y="193"/>
                  <a:pt x="0" y="431"/>
                </a:cubicBezTo>
                <a:cubicBezTo>
                  <a:pt x="0" y="547"/>
                  <a:pt x="45" y="652"/>
                  <a:pt x="120" y="729"/>
                </a:cubicBezTo>
                <a:cubicBezTo>
                  <a:pt x="120" y="730"/>
                  <a:pt x="120" y="730"/>
                  <a:pt x="120" y="730"/>
                </a:cubicBezTo>
                <a:cubicBezTo>
                  <a:pt x="124" y="734"/>
                  <a:pt x="128" y="738"/>
                  <a:pt x="132" y="742"/>
                </a:cubicBezTo>
                <a:cubicBezTo>
                  <a:pt x="284" y="589"/>
                  <a:pt x="284" y="589"/>
                  <a:pt x="284" y="589"/>
                </a:cubicBezTo>
                <a:cubicBezTo>
                  <a:pt x="282" y="587"/>
                  <a:pt x="280" y="585"/>
                  <a:pt x="278" y="583"/>
                </a:cubicBezTo>
                <a:cubicBezTo>
                  <a:pt x="277" y="582"/>
                  <a:pt x="277" y="582"/>
                  <a:pt x="277" y="582"/>
                </a:cubicBezTo>
                <a:cubicBezTo>
                  <a:pt x="239" y="543"/>
                  <a:pt x="215" y="490"/>
                  <a:pt x="215" y="431"/>
                </a:cubicBezTo>
                <a:cubicBezTo>
                  <a:pt x="215" y="312"/>
                  <a:pt x="311" y="215"/>
                  <a:pt x="430" y="215"/>
                </a:cubicBezTo>
                <a:cubicBezTo>
                  <a:pt x="549" y="215"/>
                  <a:pt x="645" y="312"/>
                  <a:pt x="645" y="431"/>
                </a:cubicBezTo>
                <a:cubicBezTo>
                  <a:pt x="645" y="489"/>
                  <a:pt x="622" y="542"/>
                  <a:pt x="584" y="581"/>
                </a:cubicBezTo>
                <a:cubicBezTo>
                  <a:pt x="584" y="581"/>
                  <a:pt x="584" y="581"/>
                  <a:pt x="584" y="581"/>
                </a:cubicBezTo>
                <a:cubicBezTo>
                  <a:pt x="584" y="581"/>
                  <a:pt x="584" y="581"/>
                  <a:pt x="584" y="581"/>
                </a:cubicBezTo>
                <a:cubicBezTo>
                  <a:pt x="577" y="588"/>
                  <a:pt x="570" y="596"/>
                  <a:pt x="563" y="603"/>
                </a:cubicBezTo>
                <a:cubicBezTo>
                  <a:pt x="721" y="750"/>
                  <a:pt x="721" y="750"/>
                  <a:pt x="721" y="750"/>
                </a:cubicBezTo>
                <a:cubicBezTo>
                  <a:pt x="727" y="743"/>
                  <a:pt x="733" y="737"/>
                  <a:pt x="739" y="731"/>
                </a:cubicBezTo>
                <a:close/>
              </a:path>
            </a:pathLst>
          </a:custGeom>
          <a:solidFill>
            <a:srgbClr val="E86E25"/>
          </a:solidFill>
          <a:ln>
            <a:noFill/>
          </a:ln>
        </p:spPr>
        <p:txBody>
          <a:bodyPr vert="horz" wrap="square" lIns="68580" tIns="34290" rIns="68580" bIns="34290" numCol="1" anchor="t" anchorCtr="0" compatLnSpc="1"/>
          <a:p>
            <a:endParaRPr lang="id-ID"/>
          </a:p>
        </p:txBody>
      </p:sp>
      <p:sp>
        <p:nvSpPr>
          <p:cNvPr id="8" name="Freeform 7"/>
          <p:cNvSpPr/>
          <p:nvPr/>
        </p:nvSpPr>
        <p:spPr bwMode="auto">
          <a:xfrm>
            <a:off x="5709335" y="3509857"/>
            <a:ext cx="2782800" cy="2426400"/>
          </a:xfrm>
          <a:custGeom>
            <a:avLst/>
            <a:gdLst>
              <a:gd name="T0" fmla="*/ 443 w 862"/>
              <a:gd name="T1" fmla="*/ 0 h 861"/>
              <a:gd name="T2" fmla="*/ 373 w 862"/>
              <a:gd name="T3" fmla="*/ 223 h 861"/>
              <a:gd name="T4" fmla="*/ 431 w 862"/>
              <a:gd name="T5" fmla="*/ 215 h 861"/>
              <a:gd name="T6" fmla="*/ 646 w 862"/>
              <a:gd name="T7" fmla="*/ 430 h 861"/>
              <a:gd name="T8" fmla="*/ 431 w 862"/>
              <a:gd name="T9" fmla="*/ 645 h 861"/>
              <a:gd name="T10" fmla="*/ 216 w 862"/>
              <a:gd name="T11" fmla="*/ 430 h 861"/>
              <a:gd name="T12" fmla="*/ 264 w 862"/>
              <a:gd name="T13" fmla="*/ 294 h 861"/>
              <a:gd name="T14" fmla="*/ 106 w 862"/>
              <a:gd name="T15" fmla="*/ 147 h 861"/>
              <a:gd name="T16" fmla="*/ 0 w 862"/>
              <a:gd name="T17" fmla="*/ 430 h 861"/>
              <a:gd name="T18" fmla="*/ 431 w 862"/>
              <a:gd name="T19" fmla="*/ 861 h 861"/>
              <a:gd name="T20" fmla="*/ 862 w 862"/>
              <a:gd name="T21" fmla="*/ 430 h 861"/>
              <a:gd name="T22" fmla="*/ 443 w 862"/>
              <a:gd name="T23"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2" h="861">
                <a:moveTo>
                  <a:pt x="443" y="0"/>
                </a:moveTo>
                <a:cubicBezTo>
                  <a:pt x="439" y="80"/>
                  <a:pt x="415" y="156"/>
                  <a:pt x="373" y="223"/>
                </a:cubicBezTo>
                <a:cubicBezTo>
                  <a:pt x="391" y="218"/>
                  <a:pt x="411" y="215"/>
                  <a:pt x="431" y="215"/>
                </a:cubicBezTo>
                <a:cubicBezTo>
                  <a:pt x="550" y="215"/>
                  <a:pt x="646" y="311"/>
                  <a:pt x="646" y="430"/>
                </a:cubicBezTo>
                <a:cubicBezTo>
                  <a:pt x="646" y="549"/>
                  <a:pt x="550" y="645"/>
                  <a:pt x="431" y="645"/>
                </a:cubicBezTo>
                <a:cubicBezTo>
                  <a:pt x="312" y="645"/>
                  <a:pt x="216" y="549"/>
                  <a:pt x="216" y="430"/>
                </a:cubicBezTo>
                <a:cubicBezTo>
                  <a:pt x="216" y="378"/>
                  <a:pt x="234" y="331"/>
                  <a:pt x="264" y="294"/>
                </a:cubicBezTo>
                <a:cubicBezTo>
                  <a:pt x="106" y="147"/>
                  <a:pt x="106" y="147"/>
                  <a:pt x="106" y="147"/>
                </a:cubicBezTo>
                <a:cubicBezTo>
                  <a:pt x="40" y="223"/>
                  <a:pt x="0" y="322"/>
                  <a:pt x="0" y="430"/>
                </a:cubicBezTo>
                <a:cubicBezTo>
                  <a:pt x="0" y="668"/>
                  <a:pt x="193" y="861"/>
                  <a:pt x="431" y="861"/>
                </a:cubicBezTo>
                <a:cubicBezTo>
                  <a:pt x="669" y="861"/>
                  <a:pt x="862" y="668"/>
                  <a:pt x="862" y="430"/>
                </a:cubicBezTo>
                <a:cubicBezTo>
                  <a:pt x="862" y="196"/>
                  <a:pt x="675" y="6"/>
                  <a:pt x="443" y="0"/>
                </a:cubicBezTo>
                <a:close/>
              </a:path>
            </a:pathLst>
          </a:custGeom>
          <a:solidFill>
            <a:schemeClr val="accent3"/>
          </a:solidFill>
          <a:ln>
            <a:noFill/>
          </a:ln>
        </p:spPr>
        <p:txBody>
          <a:bodyPr vert="horz" wrap="square" lIns="68580" tIns="34290" rIns="68580" bIns="34290" numCol="1" anchor="t" anchorCtr="0" compatLnSpc="1"/>
          <a:p>
            <a:endParaRPr lang="id-ID"/>
          </a:p>
        </p:txBody>
      </p:sp>
      <p:sp>
        <p:nvSpPr>
          <p:cNvPr id="9" name="TextBox 8"/>
          <p:cNvSpPr txBox="1"/>
          <p:nvPr/>
        </p:nvSpPr>
        <p:spPr>
          <a:xfrm>
            <a:off x="5021580" y="2825750"/>
            <a:ext cx="1163955" cy="699770"/>
          </a:xfrm>
          <a:prstGeom prst="rect">
            <a:avLst/>
          </a:prstGeom>
          <a:noFill/>
        </p:spPr>
        <p:txBody>
          <a:bodyPr wrap="square" lIns="68580" tIns="34290" rIns="68580" bIns="34290" rtlCol="0">
            <a:spAutoFit/>
          </a:bodyPr>
          <a:p>
            <a:pPr algn="ctr"/>
            <a:r>
              <a:rPr lang="zh-CN" altLang="id-ID" sz="2000" b="1" dirty="0">
                <a:solidFill>
                  <a:schemeClr val="tx1">
                    <a:lumMod val="65000"/>
                    <a:lumOff val="35000"/>
                  </a:schemeClr>
                </a:solidFill>
                <a:latin typeface="微软雅黑" panose="020B0503020204020204" charset="-122"/>
                <a:ea typeface="微软雅黑" panose="020B0503020204020204" charset="-122"/>
              </a:rPr>
              <a:t>学生上传信息统计</a:t>
            </a:r>
            <a:endParaRPr lang="zh-CN" altLang="id-ID" sz="2000" b="1" dirty="0">
              <a:solidFill>
                <a:schemeClr val="tx1">
                  <a:lumMod val="65000"/>
                  <a:lumOff val="35000"/>
                </a:schemeClr>
              </a:solidFill>
              <a:latin typeface="微软雅黑" panose="020B0503020204020204" charset="-122"/>
              <a:ea typeface="微软雅黑" panose="020B0503020204020204" charset="-122"/>
            </a:endParaRPr>
          </a:p>
        </p:txBody>
      </p:sp>
      <p:sp>
        <p:nvSpPr>
          <p:cNvPr id="10" name="TextBox 9"/>
          <p:cNvSpPr txBox="1"/>
          <p:nvPr/>
        </p:nvSpPr>
        <p:spPr>
          <a:xfrm>
            <a:off x="3415665" y="4411345"/>
            <a:ext cx="1442720" cy="699770"/>
          </a:xfrm>
          <a:prstGeom prst="rect">
            <a:avLst/>
          </a:prstGeom>
          <a:noFill/>
        </p:spPr>
        <p:txBody>
          <a:bodyPr wrap="square" lIns="68580" tIns="34290" rIns="68580" bIns="34290" rtlCol="0">
            <a:spAutoFit/>
          </a:bodyPr>
          <a:p>
            <a:pPr algn="ctr"/>
            <a:r>
              <a:rPr lang="zh-CN" altLang="en-US" sz="2000" b="1" dirty="0">
                <a:solidFill>
                  <a:schemeClr val="tx1">
                    <a:lumMod val="65000"/>
                    <a:lumOff val="35000"/>
                  </a:schemeClr>
                </a:solidFill>
                <a:latin typeface="微软雅黑" panose="020B0503020204020204" charset="-122"/>
                <a:ea typeface="微软雅黑" panose="020B0503020204020204" charset="-122"/>
              </a:rPr>
              <a:t>管理员上传信息统计</a:t>
            </a:r>
            <a:endParaRPr lang="zh-CN" altLang="en-US" sz="2000" b="1" dirty="0">
              <a:solidFill>
                <a:schemeClr val="tx1">
                  <a:lumMod val="65000"/>
                  <a:lumOff val="35000"/>
                </a:schemeClr>
              </a:solidFill>
              <a:latin typeface="微软雅黑" panose="020B0503020204020204" charset="-122"/>
              <a:ea typeface="微软雅黑" panose="020B0503020204020204" charset="-122"/>
            </a:endParaRPr>
          </a:p>
        </p:txBody>
      </p:sp>
      <p:sp>
        <p:nvSpPr>
          <p:cNvPr id="11" name="TextBox 10"/>
          <p:cNvSpPr txBox="1"/>
          <p:nvPr/>
        </p:nvSpPr>
        <p:spPr>
          <a:xfrm>
            <a:off x="6463665" y="4362450"/>
            <a:ext cx="1249680" cy="699770"/>
          </a:xfrm>
          <a:prstGeom prst="rect">
            <a:avLst/>
          </a:prstGeom>
          <a:noFill/>
        </p:spPr>
        <p:txBody>
          <a:bodyPr wrap="square" lIns="68580" tIns="34290" rIns="68580" bIns="34290" rtlCol="0">
            <a:spAutoFit/>
          </a:bodyPr>
          <a:p>
            <a:pPr algn="ctr"/>
            <a:r>
              <a:rPr lang="zh-CN" altLang="id-ID" sz="2000" b="1" dirty="0">
                <a:solidFill>
                  <a:schemeClr val="tx1">
                    <a:lumMod val="65000"/>
                    <a:lumOff val="35000"/>
                  </a:schemeClr>
                </a:solidFill>
                <a:latin typeface="微软雅黑" panose="020B0503020204020204" charset="-122"/>
                <a:ea typeface="微软雅黑" panose="020B0503020204020204" charset="-122"/>
              </a:rPr>
              <a:t>年度</a:t>
            </a:r>
            <a:endParaRPr lang="zh-CN" altLang="id-ID" sz="2000" b="1" dirty="0">
              <a:solidFill>
                <a:schemeClr val="tx1">
                  <a:lumMod val="65000"/>
                  <a:lumOff val="35000"/>
                </a:schemeClr>
              </a:solidFill>
              <a:latin typeface="微软雅黑" panose="020B0503020204020204" charset="-122"/>
              <a:ea typeface="微软雅黑" panose="020B0503020204020204" charset="-122"/>
            </a:endParaRPr>
          </a:p>
          <a:p>
            <a:pPr algn="ctr"/>
            <a:r>
              <a:rPr lang="zh-CN" altLang="id-ID" sz="2000" b="1" dirty="0">
                <a:solidFill>
                  <a:schemeClr val="tx1">
                    <a:lumMod val="65000"/>
                    <a:lumOff val="35000"/>
                  </a:schemeClr>
                </a:solidFill>
                <a:latin typeface="微软雅黑" panose="020B0503020204020204" charset="-122"/>
                <a:ea typeface="微软雅黑" panose="020B0503020204020204" charset="-122"/>
              </a:rPr>
              <a:t>统计报表</a:t>
            </a:r>
            <a:endParaRPr lang="zh-CN" altLang="id-ID" sz="2000" b="1" dirty="0">
              <a:solidFill>
                <a:schemeClr val="tx1">
                  <a:lumMod val="65000"/>
                  <a:lumOff val="35000"/>
                </a:schemeClr>
              </a:solidFill>
              <a:latin typeface="微软雅黑" panose="020B0503020204020204" charset="-122"/>
              <a:ea typeface="微软雅黑" panose="020B0503020204020204" charset="-122"/>
            </a:endParaRPr>
          </a:p>
        </p:txBody>
      </p:sp>
      <p:sp>
        <p:nvSpPr>
          <p:cNvPr id="24" name="TextBox 23"/>
          <p:cNvSpPr txBox="1"/>
          <p:nvPr/>
        </p:nvSpPr>
        <p:spPr>
          <a:xfrm>
            <a:off x="1120775" y="1195705"/>
            <a:ext cx="3282315" cy="1630045"/>
          </a:xfrm>
          <a:prstGeom prst="rect">
            <a:avLst/>
          </a:prstGeom>
          <a:noFill/>
        </p:spPr>
        <p:txBody>
          <a:bodyPr wrap="square" rtlCol="0">
            <a:spAutoFit/>
          </a:bodyPr>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检测结果统计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学生信息统计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教师信息统计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院系信息统计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专业信息统计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p:txBody>
      </p:sp>
      <p:sp>
        <p:nvSpPr>
          <p:cNvPr id="27" name="TextBox 26"/>
          <p:cNvSpPr txBox="1"/>
          <p:nvPr/>
        </p:nvSpPr>
        <p:spPr>
          <a:xfrm>
            <a:off x="118745" y="4359275"/>
            <a:ext cx="2617470" cy="706755"/>
          </a:xfrm>
          <a:prstGeom prst="rect">
            <a:avLst/>
          </a:prstGeom>
          <a:noFill/>
        </p:spPr>
        <p:txBody>
          <a:bodyPr wrap="square" rtlCol="0">
            <a:spAutoFit/>
          </a:bodyPr>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文件夹信息统计</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r"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统计含子账号上传</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p:txBody>
      </p:sp>
      <p:sp>
        <p:nvSpPr>
          <p:cNvPr id="32" name="TextBox 26"/>
          <p:cNvSpPr txBox="1"/>
          <p:nvPr/>
        </p:nvSpPr>
        <p:spPr>
          <a:xfrm>
            <a:off x="8491855" y="4199890"/>
            <a:ext cx="3598545" cy="1014730"/>
          </a:xfrm>
          <a:prstGeom prst="rect">
            <a:avLst/>
          </a:prstGeom>
          <a:noFill/>
        </p:spPr>
        <p:txBody>
          <a:bodyPr wrap="square" rtlCol="0">
            <a:spAutoFit/>
          </a:bodyPr>
          <a:p>
            <a:pPr marL="342900" indent="-342900" algn="l"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sym typeface="+mn-ea"/>
              </a:rPr>
              <a:t>上</a:t>
            </a: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半年报：</a:t>
            </a:r>
            <a:r>
              <a:rPr lang="en-US" alt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sym typeface="+mn-ea"/>
              </a:rPr>
              <a:t>1.1—6.30</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l"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sym typeface="+mn-ea"/>
              </a:rPr>
              <a:t>下</a:t>
            </a: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半年报：</a:t>
            </a:r>
            <a:r>
              <a:rPr lang="en-US" alt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7.1—12.31</a:t>
            </a:r>
            <a:endParaRPr lang="en-US" alt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a:p>
            <a:pPr marL="342900" indent="-342900" algn="l" defTabSz="1087755">
              <a:buFont typeface="Wingdings" panose="05000000000000000000" charset="0"/>
              <a:buChar char="l"/>
              <a:defRPr/>
            </a:pPr>
            <a:r>
              <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rPr>
              <a:t>年报：</a:t>
            </a:r>
            <a:r>
              <a:rPr lang="en-US" alt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sym typeface="+mn-ea"/>
              </a:rPr>
              <a:t>1.1—12.31</a:t>
            </a:r>
            <a:endParaRPr lang="zh-CN" sz="2000" dirty="0">
              <a:solidFill>
                <a:schemeClr val="tx1">
                  <a:lumMod val="95000"/>
                  <a:lumOff val="5000"/>
                </a:schemeClr>
              </a:solidFill>
              <a:latin typeface="微软雅黑" panose="020B0503020204020204" charset="-122"/>
              <a:ea typeface="微软雅黑" panose="020B0503020204020204" charset="-122"/>
              <a:cs typeface="Open Sans" panose="020B0606030504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up)">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p:tgtEl>
                                          <p:spTgt spid="32"/>
                                        </p:tgtEl>
                                        <p:attrNameLst>
                                          <p:attrName>ppt_y</p:attrName>
                                        </p:attrNameLst>
                                      </p:cBhvr>
                                      <p:tavLst>
                                        <p:tav tm="0">
                                          <p:val>
                                            <p:strVal val="#ppt_y+#ppt_h*1.125000"/>
                                          </p:val>
                                        </p:tav>
                                        <p:tav tm="100000">
                                          <p:val>
                                            <p:strVal val="#ppt_y"/>
                                          </p:val>
                                        </p:tav>
                                      </p:tavLst>
                                    </p:anim>
                                    <p:animEffect transition="in" filter="wipe(up)">
                                      <p:cBhvr>
                                        <p:cTn id="4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8" grpId="0" bldLvl="0" animBg="1"/>
      <p:bldP spid="9" grpId="0"/>
      <p:bldP spid="10" grpId="0"/>
      <p:bldP spid="11" grpId="0"/>
      <p:bldP spid="24" grpId="0"/>
      <p:bldP spid="27"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09</a:t>
            </a:r>
            <a:r>
              <a:rPr lang="zh-CN" altLang="en-US" sz="3000" b="1" spc="400" dirty="0">
                <a:solidFill>
                  <a:srgbClr val="003300"/>
                </a:solidFill>
                <a:latin typeface="微软雅黑" panose="020B0503020204020204" charset="-122"/>
                <a:ea typeface="微软雅黑" panose="020B0503020204020204" charset="-122"/>
                <a:sym typeface="+mn-ea"/>
              </a:rPr>
              <a:t>检测结果导出</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3" name="矩形 2"/>
          <p:cNvSpPr/>
          <p:nvPr/>
        </p:nvSpPr>
        <p:spPr>
          <a:xfrm>
            <a:off x="347345" y="944880"/>
            <a:ext cx="3398520" cy="3380105"/>
          </a:xfrm>
          <a:prstGeom prst="rect">
            <a:avLst/>
          </a:prstGeom>
          <a:solidFill>
            <a:srgbClr val="007FB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842645" y="1051560"/>
            <a:ext cx="2407920" cy="8839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939165" y="1294130"/>
            <a:ext cx="2214880" cy="398780"/>
          </a:xfrm>
          <a:prstGeom prst="rect">
            <a:avLst/>
          </a:prstGeom>
          <a:noFill/>
        </p:spPr>
        <p:txBody>
          <a:bodyPr wrap="none" rtlCol="0">
            <a:spAutoFit/>
          </a:bodyPr>
          <a:p>
            <a:pPr algn="ctr"/>
            <a:r>
              <a:rPr lang="zh-CN" altLang="en-US" sz="2000" b="1">
                <a:latin typeface="微软雅黑" panose="020B0503020204020204" charset="-122"/>
                <a:ea typeface="微软雅黑" panose="020B0503020204020204" charset="-122"/>
              </a:rPr>
              <a:t>生成和下载报告单</a:t>
            </a:r>
            <a:endParaRPr lang="zh-CN" altLang="en-US" sz="2000" b="1">
              <a:latin typeface="微软雅黑" panose="020B0503020204020204" charset="-122"/>
              <a:ea typeface="微软雅黑" panose="020B0503020204020204" charset="-122"/>
            </a:endParaRPr>
          </a:p>
        </p:txBody>
      </p:sp>
      <p:sp>
        <p:nvSpPr>
          <p:cNvPr id="10" name="文本框 9"/>
          <p:cNvSpPr txBox="1"/>
          <p:nvPr/>
        </p:nvSpPr>
        <p:spPr>
          <a:xfrm>
            <a:off x="586105" y="2070100"/>
            <a:ext cx="2920365" cy="706755"/>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1.</a:t>
            </a:r>
            <a:r>
              <a:rPr lang="zh-CN" altLang="en-US" sz="2000">
                <a:solidFill>
                  <a:schemeClr val="bg1"/>
                </a:solidFill>
                <a:latin typeface="微软雅黑" panose="020B0503020204020204" charset="-122"/>
                <a:ea typeface="微软雅黑" panose="020B0503020204020204" charset="-122"/>
              </a:rPr>
              <a:t>生成报告单（选择文献、全部文献）</a:t>
            </a:r>
            <a:endParaRPr lang="zh-CN" altLang="en-US" sz="200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592455" y="2897505"/>
            <a:ext cx="2920365" cy="706755"/>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2.</a:t>
            </a:r>
            <a:r>
              <a:rPr lang="zh-CN" altLang="en-US" sz="2000">
                <a:solidFill>
                  <a:schemeClr val="bg1"/>
                </a:solidFill>
                <a:latin typeface="微软雅黑" panose="020B0503020204020204" charset="-122"/>
                <a:ea typeface="微软雅黑" panose="020B0503020204020204" charset="-122"/>
              </a:rPr>
              <a:t>下载报告单（压缩包密码为用户名，小写）</a:t>
            </a:r>
            <a:endParaRPr lang="zh-CN" altLang="en-US" sz="2000">
              <a:solidFill>
                <a:schemeClr val="bg1"/>
              </a:solidFill>
              <a:latin typeface="微软雅黑" panose="020B0503020204020204" charset="-122"/>
              <a:ea typeface="微软雅黑" panose="020B0503020204020204" charset="-122"/>
            </a:endParaRPr>
          </a:p>
        </p:txBody>
      </p:sp>
      <p:sp>
        <p:nvSpPr>
          <p:cNvPr id="13" name="矩形 12"/>
          <p:cNvSpPr/>
          <p:nvPr/>
        </p:nvSpPr>
        <p:spPr>
          <a:xfrm>
            <a:off x="4299585" y="944880"/>
            <a:ext cx="3398520" cy="3380105"/>
          </a:xfrm>
          <a:prstGeom prst="rect">
            <a:avLst/>
          </a:prstGeom>
          <a:solidFill>
            <a:srgbClr val="007FB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4794885" y="1051560"/>
            <a:ext cx="2407920" cy="8839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891405" y="1139825"/>
            <a:ext cx="2214880" cy="706755"/>
          </a:xfrm>
          <a:prstGeom prst="rect">
            <a:avLst/>
          </a:prstGeom>
          <a:noFill/>
        </p:spPr>
        <p:txBody>
          <a:bodyPr wrap="none" rtlCol="0">
            <a:spAutoFit/>
          </a:bodyPr>
          <a:p>
            <a:pPr algn="ctr"/>
            <a:r>
              <a:rPr lang="zh-CN" altLang="en-US" sz="2000" b="1">
                <a:latin typeface="微软雅黑" panose="020B0503020204020204" charset="-122"/>
                <a:ea typeface="微软雅黑" panose="020B0503020204020204" charset="-122"/>
              </a:rPr>
              <a:t>批量</a:t>
            </a:r>
            <a:endParaRPr lang="zh-CN" altLang="en-US" sz="2000" b="1">
              <a:latin typeface="微软雅黑" panose="020B0503020204020204" charset="-122"/>
              <a:ea typeface="微软雅黑" panose="020B0503020204020204" charset="-122"/>
            </a:endParaRPr>
          </a:p>
          <a:p>
            <a:pPr algn="ctr"/>
            <a:r>
              <a:rPr lang="zh-CN" altLang="en-US" sz="2000" b="1">
                <a:latin typeface="微软雅黑" panose="020B0503020204020204" charset="-122"/>
                <a:ea typeface="微软雅黑" panose="020B0503020204020204" charset="-122"/>
              </a:rPr>
              <a:t>生成和下载报告单</a:t>
            </a:r>
            <a:endParaRPr lang="zh-CN" altLang="en-US" sz="2000" b="1">
              <a:latin typeface="微软雅黑" panose="020B0503020204020204" charset="-122"/>
              <a:ea typeface="微软雅黑" panose="020B0503020204020204" charset="-122"/>
            </a:endParaRPr>
          </a:p>
        </p:txBody>
      </p:sp>
      <p:sp>
        <p:nvSpPr>
          <p:cNvPr id="16" name="文本框 15"/>
          <p:cNvSpPr txBox="1"/>
          <p:nvPr/>
        </p:nvSpPr>
        <p:spPr>
          <a:xfrm>
            <a:off x="4538345" y="2776855"/>
            <a:ext cx="2920365" cy="706755"/>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2.</a:t>
            </a:r>
            <a:r>
              <a:rPr lang="zh-CN" altLang="en-US" sz="2000">
                <a:solidFill>
                  <a:schemeClr val="bg1"/>
                </a:solidFill>
                <a:latin typeface="微软雅黑" panose="020B0503020204020204" charset="-122"/>
                <a:ea typeface="微软雅黑" panose="020B0503020204020204" charset="-122"/>
              </a:rPr>
              <a:t>生成报告单（对应学号的学生）</a:t>
            </a:r>
            <a:endParaRPr lang="zh-CN" altLang="en-US" sz="2000">
              <a:solidFill>
                <a:schemeClr val="bg1"/>
              </a:solidFill>
              <a:latin typeface="微软雅黑" panose="020B0503020204020204" charset="-122"/>
              <a:ea typeface="微软雅黑" panose="020B0503020204020204" charset="-122"/>
            </a:endParaRPr>
          </a:p>
        </p:txBody>
      </p:sp>
      <p:sp>
        <p:nvSpPr>
          <p:cNvPr id="17" name="文本框 16"/>
          <p:cNvSpPr txBox="1"/>
          <p:nvPr/>
        </p:nvSpPr>
        <p:spPr>
          <a:xfrm>
            <a:off x="4538345" y="3483610"/>
            <a:ext cx="2920365" cy="706755"/>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3.</a:t>
            </a:r>
            <a:r>
              <a:rPr lang="zh-CN" altLang="en-US" sz="2000">
                <a:solidFill>
                  <a:schemeClr val="bg1"/>
                </a:solidFill>
                <a:latin typeface="微软雅黑" panose="020B0503020204020204" charset="-122"/>
                <a:ea typeface="微软雅黑" panose="020B0503020204020204" charset="-122"/>
              </a:rPr>
              <a:t>下载报告单（压缩包密码为用户名，小写）</a:t>
            </a:r>
            <a:endParaRPr lang="zh-CN" altLang="en-US" sz="2000">
              <a:solidFill>
                <a:schemeClr val="bg1"/>
              </a:solidFill>
              <a:latin typeface="微软雅黑" panose="020B0503020204020204" charset="-122"/>
              <a:ea typeface="微软雅黑" panose="020B0503020204020204" charset="-122"/>
            </a:endParaRPr>
          </a:p>
        </p:txBody>
      </p:sp>
      <p:sp>
        <p:nvSpPr>
          <p:cNvPr id="18" name="矩形 17"/>
          <p:cNvSpPr/>
          <p:nvPr/>
        </p:nvSpPr>
        <p:spPr>
          <a:xfrm>
            <a:off x="8399145" y="944880"/>
            <a:ext cx="3398520" cy="3380105"/>
          </a:xfrm>
          <a:prstGeom prst="rect">
            <a:avLst/>
          </a:prstGeom>
          <a:solidFill>
            <a:srgbClr val="007FB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椭圆 18"/>
          <p:cNvSpPr/>
          <p:nvPr/>
        </p:nvSpPr>
        <p:spPr>
          <a:xfrm>
            <a:off x="8894445" y="1051560"/>
            <a:ext cx="2407920" cy="8839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9251315" y="1140460"/>
            <a:ext cx="1706880" cy="706755"/>
          </a:xfrm>
          <a:prstGeom prst="rect">
            <a:avLst/>
          </a:prstGeom>
          <a:noFill/>
        </p:spPr>
        <p:txBody>
          <a:bodyPr wrap="none" rtlCol="0">
            <a:spAutoFit/>
          </a:bodyPr>
          <a:p>
            <a:pPr algn="ctr"/>
            <a:r>
              <a:rPr lang="zh-CN" altLang="en-US" sz="2000" b="1">
                <a:latin typeface="微软雅黑" panose="020B0503020204020204" charset="-122"/>
                <a:ea typeface="微软雅黑" panose="020B0503020204020204" charset="-122"/>
              </a:rPr>
              <a:t>导出检测结果</a:t>
            </a:r>
            <a:endParaRPr lang="zh-CN" altLang="en-US" sz="2000" b="1">
              <a:latin typeface="微软雅黑" panose="020B0503020204020204" charset="-122"/>
              <a:ea typeface="微软雅黑" panose="020B0503020204020204" charset="-122"/>
            </a:endParaRPr>
          </a:p>
          <a:p>
            <a:pPr algn="ctr"/>
            <a:r>
              <a:rPr lang="en-US" altLang="zh-CN" sz="2000" b="1">
                <a:latin typeface="微软雅黑" panose="020B0503020204020204" charset="-122"/>
                <a:ea typeface="微软雅黑" panose="020B0503020204020204" charset="-122"/>
              </a:rPr>
              <a:t>Excel</a:t>
            </a:r>
            <a:r>
              <a:rPr lang="zh-CN" altLang="en-US" sz="2000" b="1">
                <a:latin typeface="微软雅黑" panose="020B0503020204020204" charset="-122"/>
                <a:ea typeface="微软雅黑" panose="020B0503020204020204" charset="-122"/>
              </a:rPr>
              <a:t>表</a:t>
            </a:r>
            <a:endParaRPr lang="zh-CN" altLang="en-US" sz="2000" b="1">
              <a:latin typeface="微软雅黑" panose="020B0503020204020204" charset="-122"/>
              <a:ea typeface="微软雅黑" panose="020B0503020204020204" charset="-122"/>
            </a:endParaRPr>
          </a:p>
        </p:txBody>
      </p:sp>
      <p:sp>
        <p:nvSpPr>
          <p:cNvPr id="21" name="文本框 20"/>
          <p:cNvSpPr txBox="1"/>
          <p:nvPr/>
        </p:nvSpPr>
        <p:spPr>
          <a:xfrm>
            <a:off x="8637905" y="2070100"/>
            <a:ext cx="2920365" cy="398780"/>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1.</a:t>
            </a:r>
            <a:r>
              <a:rPr lang="zh-CN" altLang="en-US" sz="2000">
                <a:solidFill>
                  <a:schemeClr val="bg1"/>
                </a:solidFill>
                <a:latin typeface="微软雅黑" panose="020B0503020204020204" charset="-122"/>
                <a:ea typeface="微软雅黑" panose="020B0503020204020204" charset="-122"/>
              </a:rPr>
              <a:t>选择需要导出的学生</a:t>
            </a:r>
            <a:endParaRPr lang="zh-CN" altLang="en-US" sz="2000">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8644890" y="2776855"/>
            <a:ext cx="2920365" cy="398780"/>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2.</a:t>
            </a:r>
            <a:r>
              <a:rPr lang="zh-CN" altLang="en-US" sz="2000">
                <a:solidFill>
                  <a:schemeClr val="bg1"/>
                </a:solidFill>
                <a:latin typeface="微软雅黑" panose="020B0503020204020204" charset="-122"/>
                <a:ea typeface="微软雅黑" panose="020B0503020204020204" charset="-122"/>
              </a:rPr>
              <a:t>导出</a:t>
            </a:r>
            <a:r>
              <a:rPr lang="en-US" altLang="zh-CN" sz="2000">
                <a:solidFill>
                  <a:schemeClr val="bg1"/>
                </a:solidFill>
                <a:latin typeface="微软雅黑" panose="020B0503020204020204" charset="-122"/>
                <a:ea typeface="微软雅黑" panose="020B0503020204020204" charset="-122"/>
              </a:rPr>
              <a:t>Excel</a:t>
            </a:r>
            <a:r>
              <a:rPr lang="zh-CN" altLang="en-US" sz="2000">
                <a:solidFill>
                  <a:schemeClr val="bg1"/>
                </a:solidFill>
                <a:latin typeface="微软雅黑" panose="020B0503020204020204" charset="-122"/>
                <a:ea typeface="微软雅黑" panose="020B0503020204020204" charset="-122"/>
              </a:rPr>
              <a:t>表</a:t>
            </a:r>
            <a:endParaRPr lang="zh-CN" altLang="en-US" sz="2000">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4538345" y="2070100"/>
            <a:ext cx="2920365" cy="706755"/>
          </a:xfrm>
          <a:prstGeom prst="rect">
            <a:avLst/>
          </a:prstGeom>
          <a:noFill/>
        </p:spPr>
        <p:txBody>
          <a:bodyPr wrap="square" rtlCol="0">
            <a:spAutoFit/>
          </a:bodyPr>
          <a:p>
            <a:r>
              <a:rPr lang="en-US" altLang="zh-CN" sz="2000">
                <a:solidFill>
                  <a:schemeClr val="bg1"/>
                </a:solidFill>
                <a:latin typeface="微软雅黑" panose="020B0503020204020204" charset="-122"/>
                <a:ea typeface="微软雅黑" panose="020B0503020204020204" charset="-122"/>
              </a:rPr>
              <a:t>1.</a:t>
            </a:r>
            <a:r>
              <a:rPr lang="zh-CN" altLang="en-US" sz="2000">
                <a:solidFill>
                  <a:schemeClr val="bg1"/>
                </a:solidFill>
                <a:latin typeface="微软雅黑" panose="020B0503020204020204" charset="-122"/>
                <a:ea typeface="微软雅黑" panose="020B0503020204020204" charset="-122"/>
              </a:rPr>
              <a:t>上传需要批量导出的学生</a:t>
            </a:r>
            <a:r>
              <a:rPr lang="zh-CN" altLang="en-US" sz="2000">
                <a:solidFill>
                  <a:srgbClr val="FF0000"/>
                </a:solidFill>
                <a:latin typeface="微软雅黑" panose="020B0503020204020204" charset="-122"/>
                <a:ea typeface="微软雅黑" panose="020B0503020204020204" charset="-122"/>
              </a:rPr>
              <a:t>学号</a:t>
            </a:r>
            <a:r>
              <a:rPr lang="zh-CN" altLang="en-US" sz="2000">
                <a:solidFill>
                  <a:schemeClr val="bg1"/>
                </a:solidFill>
                <a:latin typeface="微软雅黑" panose="020B0503020204020204" charset="-122"/>
                <a:ea typeface="微软雅黑" panose="020B0503020204020204" charset="-122"/>
                <a:sym typeface="+mn-ea"/>
              </a:rPr>
              <a:t>的</a:t>
            </a:r>
            <a:r>
              <a:rPr lang="zh-CN" altLang="en-US" sz="2000">
                <a:solidFill>
                  <a:schemeClr val="bg1"/>
                </a:solidFill>
                <a:latin typeface="微软雅黑" panose="020B0503020204020204" charset="-122"/>
                <a:ea typeface="微软雅黑" panose="020B0503020204020204" charset="-122"/>
              </a:rPr>
              <a:t>表格</a:t>
            </a:r>
            <a:endParaRPr lang="zh-CN" altLang="en-US" sz="2000">
              <a:solidFill>
                <a:schemeClr val="bg1"/>
              </a:solidFill>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1"/>
          <a:stretch>
            <a:fillRect/>
          </a:stretch>
        </p:blipFill>
        <p:spPr>
          <a:xfrm>
            <a:off x="4070985" y="4519295"/>
            <a:ext cx="6372860" cy="2310765"/>
          </a:xfrm>
          <a:prstGeom prst="rect">
            <a:avLst/>
          </a:prstGeom>
        </p:spPr>
      </p:pic>
      <p:sp>
        <p:nvSpPr>
          <p:cNvPr id="26" name="文本框 25"/>
          <p:cNvSpPr txBox="1"/>
          <p:nvPr/>
        </p:nvSpPr>
        <p:spPr>
          <a:xfrm>
            <a:off x="5849620" y="6337300"/>
            <a:ext cx="1619885" cy="36830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导入</a:t>
            </a:r>
            <a:r>
              <a:rPr lang="en-US" altLang="zh-CN" b="1">
                <a:latin typeface="微软雅黑" panose="020B0503020204020204" charset="-122"/>
                <a:ea typeface="微软雅黑" panose="020B0503020204020204" charset="-122"/>
              </a:rPr>
              <a:t>Excel</a:t>
            </a:r>
            <a:endParaRPr lang="en-US" altLang="zh-CN" b="1">
              <a:latin typeface="微软雅黑" panose="020B0503020204020204" charset="-122"/>
              <a:ea typeface="微软雅黑" panose="020B0503020204020204" charset="-122"/>
            </a:endParaRPr>
          </a:p>
        </p:txBody>
      </p:sp>
      <p:sp>
        <p:nvSpPr>
          <p:cNvPr id="27" name="文本框 26"/>
          <p:cNvSpPr txBox="1"/>
          <p:nvPr/>
        </p:nvSpPr>
        <p:spPr>
          <a:xfrm>
            <a:off x="8823960" y="6337300"/>
            <a:ext cx="1619885" cy="36830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下载报告单</a:t>
            </a:r>
            <a:endParaRPr lang="en-US" altLang="zh-CN" b="1">
              <a:latin typeface="微软雅黑" panose="020B0503020204020204" charset="-122"/>
              <a:ea typeface="微软雅黑" panose="020B0503020204020204" charset="-122"/>
            </a:endParaRPr>
          </a:p>
        </p:txBody>
      </p:sp>
      <p:pic>
        <p:nvPicPr>
          <p:cNvPr id="28" name="图片 27"/>
          <p:cNvPicPr>
            <a:picLocks noChangeAspect="1"/>
          </p:cNvPicPr>
          <p:nvPr/>
        </p:nvPicPr>
        <p:blipFill>
          <a:blip r:embed="rId2"/>
          <a:stretch>
            <a:fillRect/>
          </a:stretch>
        </p:blipFill>
        <p:spPr>
          <a:xfrm>
            <a:off x="336550" y="4519295"/>
            <a:ext cx="3409315" cy="1095375"/>
          </a:xfrm>
          <a:prstGeom prst="rect">
            <a:avLst/>
          </a:prstGeom>
        </p:spPr>
      </p:pic>
      <p:sp>
        <p:nvSpPr>
          <p:cNvPr id="29" name="矩形 28"/>
          <p:cNvSpPr/>
          <p:nvPr/>
        </p:nvSpPr>
        <p:spPr>
          <a:xfrm>
            <a:off x="790575" y="4938395"/>
            <a:ext cx="2061210" cy="47053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2897505" y="4938395"/>
            <a:ext cx="848360" cy="47053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1" name="图片 30"/>
          <p:cNvPicPr>
            <a:picLocks noChangeAspect="1"/>
          </p:cNvPicPr>
          <p:nvPr/>
        </p:nvPicPr>
        <p:blipFill>
          <a:blip r:embed="rId3"/>
          <a:stretch>
            <a:fillRect/>
          </a:stretch>
        </p:blipFill>
        <p:spPr>
          <a:xfrm>
            <a:off x="9486265" y="3237865"/>
            <a:ext cx="1238250" cy="952500"/>
          </a:xfrm>
          <a:prstGeom prst="rect">
            <a:avLst/>
          </a:prstGeom>
        </p:spPr>
      </p:pic>
      <p:sp>
        <p:nvSpPr>
          <p:cNvPr id="32" name="文本框 31"/>
          <p:cNvSpPr txBox="1"/>
          <p:nvPr/>
        </p:nvSpPr>
        <p:spPr>
          <a:xfrm>
            <a:off x="336550" y="6212840"/>
            <a:ext cx="1619885" cy="36830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选择生成</a:t>
            </a:r>
            <a:endParaRPr lang="zh-CN" b="1">
              <a:latin typeface="微软雅黑" panose="020B0503020204020204" charset="-122"/>
              <a:ea typeface="微软雅黑" panose="020B0503020204020204" charset="-122"/>
            </a:endParaRPr>
          </a:p>
        </p:txBody>
      </p:sp>
      <p:sp>
        <p:nvSpPr>
          <p:cNvPr id="33" name="文本框 32"/>
          <p:cNvSpPr txBox="1"/>
          <p:nvPr/>
        </p:nvSpPr>
        <p:spPr>
          <a:xfrm>
            <a:off x="2125980" y="6212840"/>
            <a:ext cx="1619885" cy="36830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altLang="en-US" b="1">
                <a:latin typeface="微软雅黑" panose="020B0503020204020204" charset="-122"/>
                <a:ea typeface="微软雅黑" panose="020B0503020204020204" charset="-122"/>
              </a:rPr>
              <a:t>下载报告单</a:t>
            </a:r>
            <a:endParaRPr lang="en-US" altLang="zh-CN" b="1">
              <a:latin typeface="微软雅黑" panose="020B0503020204020204" charset="-122"/>
              <a:ea typeface="微软雅黑" panose="020B0503020204020204" charset="-122"/>
            </a:endParaRPr>
          </a:p>
        </p:txBody>
      </p:sp>
      <p:sp>
        <p:nvSpPr>
          <p:cNvPr id="34" name=" 34"/>
          <p:cNvSpPr/>
          <p:nvPr/>
        </p:nvSpPr>
        <p:spPr>
          <a:xfrm rot="18060000">
            <a:off x="902970" y="566991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34"/>
          <p:cNvSpPr/>
          <p:nvPr/>
        </p:nvSpPr>
        <p:spPr>
          <a:xfrm rot="18060000">
            <a:off x="2695575" y="567753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par>
                          <p:cTn id="17" fill="hold">
                            <p:stCondLst>
                              <p:cond delay="500"/>
                            </p:stCondLst>
                            <p:childTnLst>
                              <p:par>
                                <p:cTn id="18" presetID="1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p:tgtEl>
                                          <p:spTgt spid="10"/>
                                        </p:tgtEl>
                                        <p:attrNameLst>
                                          <p:attrName>ppt_y</p:attrName>
                                        </p:attrNameLst>
                                      </p:cBhvr>
                                      <p:tavLst>
                                        <p:tav tm="0">
                                          <p:val>
                                            <p:strVal val="#ppt_y+#ppt_h*1.125000"/>
                                          </p:val>
                                        </p:tav>
                                        <p:tav tm="100000">
                                          <p:val>
                                            <p:strVal val="#ppt_y"/>
                                          </p:val>
                                        </p:tav>
                                      </p:tavLst>
                                    </p:anim>
                                    <p:animEffect transition="in" filter="wipe(up)">
                                      <p:cBhvr>
                                        <p:cTn id="21" dur="500"/>
                                        <p:tgtEl>
                                          <p:spTgt spid="10"/>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1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p:tgtEl>
                                          <p:spTgt spid="34"/>
                                        </p:tgtEl>
                                        <p:attrNameLst>
                                          <p:attrName>ppt_y</p:attrName>
                                        </p:attrNameLst>
                                      </p:cBhvr>
                                      <p:tavLst>
                                        <p:tav tm="0">
                                          <p:val>
                                            <p:strVal val="#ppt_y+#ppt_h*1.125000"/>
                                          </p:val>
                                        </p:tav>
                                        <p:tav tm="100000">
                                          <p:val>
                                            <p:strVal val="#ppt_y"/>
                                          </p:val>
                                        </p:tav>
                                      </p:tavLst>
                                    </p:anim>
                                    <p:animEffect transition="in" filter="wipe(up)">
                                      <p:cBhvr>
                                        <p:cTn id="46" dur="500"/>
                                        <p:tgtEl>
                                          <p:spTgt spid="34"/>
                                        </p:tgtEl>
                                      </p:cBhvr>
                                    </p:animEffect>
                                  </p:childTnLst>
                                </p:cTn>
                              </p:par>
                            </p:childTnLst>
                          </p:cTn>
                        </p:par>
                        <p:par>
                          <p:cTn id="47" fill="hold">
                            <p:stCondLst>
                              <p:cond delay="1500"/>
                            </p:stCondLst>
                            <p:childTnLst>
                              <p:par>
                                <p:cTn id="48" presetID="2" presetClass="entr" presetSubtype="8"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0-#ppt_w/2"/>
                                          </p:val>
                                        </p:tav>
                                        <p:tav tm="100000">
                                          <p:val>
                                            <p:strVal val="#ppt_x"/>
                                          </p:val>
                                        </p:tav>
                                      </p:tavLst>
                                    </p:anim>
                                    <p:anim calcmode="lin" valueType="num">
                                      <p:cBhvr additive="base">
                                        <p:cTn id="51" dur="500" fill="hold"/>
                                        <p:tgtEl>
                                          <p:spTgt spid="30"/>
                                        </p:tgtEl>
                                        <p:attrNameLst>
                                          <p:attrName>ppt_y</p:attrName>
                                        </p:attrNameLst>
                                      </p:cBhvr>
                                      <p:tavLst>
                                        <p:tav tm="0">
                                          <p:val>
                                            <p:strVal val="#ppt_y"/>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2" presetClass="entr" presetSubtype="4"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p:tgtEl>
                                          <p:spTgt spid="35"/>
                                        </p:tgtEl>
                                        <p:attrNameLst>
                                          <p:attrName>ppt_y</p:attrName>
                                        </p:attrNameLst>
                                      </p:cBhvr>
                                      <p:tavLst>
                                        <p:tav tm="0">
                                          <p:val>
                                            <p:strVal val="#ppt_y+#ppt_h*1.125000"/>
                                          </p:val>
                                        </p:tav>
                                        <p:tav tm="100000">
                                          <p:val>
                                            <p:strVal val="#ppt_y"/>
                                          </p:val>
                                        </p:tav>
                                      </p:tavLst>
                                    </p:anim>
                                    <p:animEffect transition="in" filter="wipe(up)">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p:tgtEl>
                                          <p:spTgt spid="13"/>
                                        </p:tgtEl>
                                        <p:attrNameLst>
                                          <p:attrName>ppt_y</p:attrName>
                                        </p:attrNameLst>
                                      </p:cBhvr>
                                      <p:tavLst>
                                        <p:tav tm="0">
                                          <p:val>
                                            <p:strVal val="#ppt_y+#ppt_h*1.125000"/>
                                          </p:val>
                                        </p:tav>
                                        <p:tav tm="100000">
                                          <p:val>
                                            <p:strVal val="#ppt_y"/>
                                          </p:val>
                                        </p:tav>
                                      </p:tavLst>
                                    </p:anim>
                                    <p:animEffect transition="in" filter="wipe(up)">
                                      <p:cBhvr>
                                        <p:cTn id="66" dur="500"/>
                                        <p:tgtEl>
                                          <p:spTgt spid="13"/>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p:tgtEl>
                                          <p:spTgt spid="14"/>
                                        </p:tgtEl>
                                        <p:attrNameLst>
                                          <p:attrName>ppt_y</p:attrName>
                                        </p:attrNameLst>
                                      </p:cBhvr>
                                      <p:tavLst>
                                        <p:tav tm="0">
                                          <p:val>
                                            <p:strVal val="#ppt_y+#ppt_h*1.125000"/>
                                          </p:val>
                                        </p:tav>
                                        <p:tav tm="100000">
                                          <p:val>
                                            <p:strVal val="#ppt_y"/>
                                          </p:val>
                                        </p:tav>
                                      </p:tavLst>
                                    </p:anim>
                                    <p:animEffect transition="in" filter="wipe(up)">
                                      <p:cBhvr>
                                        <p:cTn id="70" dur="500"/>
                                        <p:tgtEl>
                                          <p:spTgt spid="14"/>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p:tgtEl>
                                          <p:spTgt spid="15"/>
                                        </p:tgtEl>
                                        <p:attrNameLst>
                                          <p:attrName>ppt_y</p:attrName>
                                        </p:attrNameLst>
                                      </p:cBhvr>
                                      <p:tavLst>
                                        <p:tav tm="0">
                                          <p:val>
                                            <p:strVal val="#ppt_y+#ppt_h*1.125000"/>
                                          </p:val>
                                        </p:tav>
                                        <p:tav tm="100000">
                                          <p:val>
                                            <p:strVal val="#ppt_y"/>
                                          </p:val>
                                        </p:tav>
                                      </p:tavLst>
                                    </p:anim>
                                    <p:animEffect transition="in" filter="wipe(up)">
                                      <p:cBhvr>
                                        <p:cTn id="74" dur="500"/>
                                        <p:tgtEl>
                                          <p:spTgt spid="15"/>
                                        </p:tgtEl>
                                      </p:cBhvr>
                                    </p:animEffect>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additive="base">
                                        <p:cTn id="78" dur="500"/>
                                        <p:tgtEl>
                                          <p:spTgt spid="23"/>
                                        </p:tgtEl>
                                        <p:attrNameLst>
                                          <p:attrName>ppt_y</p:attrName>
                                        </p:attrNameLst>
                                      </p:cBhvr>
                                      <p:tavLst>
                                        <p:tav tm="0">
                                          <p:val>
                                            <p:strVal val="#ppt_y+#ppt_h*1.125000"/>
                                          </p:val>
                                        </p:tav>
                                        <p:tav tm="100000">
                                          <p:val>
                                            <p:strVal val="#ppt_y"/>
                                          </p:val>
                                        </p:tav>
                                      </p:tavLst>
                                    </p:anim>
                                    <p:animEffect transition="in" filter="wipe(up)">
                                      <p:cBhvr>
                                        <p:cTn id="79" dur="500"/>
                                        <p:tgtEl>
                                          <p:spTgt spid="23"/>
                                        </p:tgtEl>
                                      </p:cBhvr>
                                    </p:animEffect>
                                  </p:childTnLst>
                                </p:cTn>
                              </p:par>
                            </p:childTnLst>
                          </p:cTn>
                        </p:par>
                        <p:par>
                          <p:cTn id="80" fill="hold">
                            <p:stCondLst>
                              <p:cond delay="1000"/>
                            </p:stCondLst>
                            <p:childTnLst>
                              <p:par>
                                <p:cTn id="81" presetID="12" presetClass="entr" presetSubtype="4"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p:tgtEl>
                                          <p:spTgt spid="16"/>
                                        </p:tgtEl>
                                        <p:attrNameLst>
                                          <p:attrName>ppt_y</p:attrName>
                                        </p:attrNameLst>
                                      </p:cBhvr>
                                      <p:tavLst>
                                        <p:tav tm="0">
                                          <p:val>
                                            <p:strVal val="#ppt_y+#ppt_h*1.125000"/>
                                          </p:val>
                                        </p:tav>
                                        <p:tav tm="100000">
                                          <p:val>
                                            <p:strVal val="#ppt_y"/>
                                          </p:val>
                                        </p:tav>
                                      </p:tavLst>
                                    </p:anim>
                                    <p:animEffect transition="in" filter="wipe(up)">
                                      <p:cBhvr>
                                        <p:cTn id="84" dur="500"/>
                                        <p:tgtEl>
                                          <p:spTgt spid="16"/>
                                        </p:tgtEl>
                                      </p:cBhvr>
                                    </p:animEffect>
                                  </p:childTnLst>
                                </p:cTn>
                              </p:par>
                            </p:childTnLst>
                          </p:cTn>
                        </p:par>
                        <p:par>
                          <p:cTn id="85" fill="hold">
                            <p:stCondLst>
                              <p:cond delay="1500"/>
                            </p:stCondLst>
                            <p:childTnLst>
                              <p:par>
                                <p:cTn id="86" presetID="12" presetClass="entr" presetSubtype="4"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p:tgtEl>
                                          <p:spTgt spid="17"/>
                                        </p:tgtEl>
                                        <p:attrNameLst>
                                          <p:attrName>ppt_y</p:attrName>
                                        </p:attrNameLst>
                                      </p:cBhvr>
                                      <p:tavLst>
                                        <p:tav tm="0">
                                          <p:val>
                                            <p:strVal val="#ppt_y+#ppt_h*1.125000"/>
                                          </p:val>
                                        </p:tav>
                                        <p:tav tm="100000">
                                          <p:val>
                                            <p:strVal val="#ppt_y"/>
                                          </p:val>
                                        </p:tav>
                                      </p:tavLst>
                                    </p:anim>
                                    <p:animEffect transition="in" filter="wipe(up)">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500" fill="hold"/>
                                        <p:tgtEl>
                                          <p:spTgt spid="24"/>
                                        </p:tgtEl>
                                        <p:attrNameLst>
                                          <p:attrName>ppt_x</p:attrName>
                                        </p:attrNameLst>
                                      </p:cBhvr>
                                      <p:tavLst>
                                        <p:tav tm="0">
                                          <p:val>
                                            <p:strVal val="#ppt_x"/>
                                          </p:val>
                                        </p:tav>
                                        <p:tav tm="100000">
                                          <p:val>
                                            <p:strVal val="#ppt_x"/>
                                          </p:val>
                                        </p:tav>
                                      </p:tavLst>
                                    </p:anim>
                                    <p:anim calcmode="lin" valueType="num">
                                      <p:cBhvr additive="base">
                                        <p:cTn id="95" dur="500" fill="hold"/>
                                        <p:tgtEl>
                                          <p:spTgt spid="24"/>
                                        </p:tgtEl>
                                        <p:attrNameLst>
                                          <p:attrName>ppt_y</p:attrName>
                                        </p:attrNameLst>
                                      </p:cBhvr>
                                      <p:tavLst>
                                        <p:tav tm="0">
                                          <p:val>
                                            <p:strVal val="1+#ppt_h/2"/>
                                          </p:val>
                                        </p:tav>
                                        <p:tav tm="100000">
                                          <p:val>
                                            <p:strVal val="#ppt_y"/>
                                          </p:val>
                                        </p:tav>
                                      </p:tavLst>
                                    </p:anim>
                                  </p:childTnLst>
                                </p:cTn>
                              </p:par>
                            </p:childTnLst>
                          </p:cTn>
                        </p:par>
                        <p:par>
                          <p:cTn id="96" fill="hold">
                            <p:stCondLst>
                              <p:cond delay="500"/>
                            </p:stCondLst>
                            <p:childTnLst>
                              <p:par>
                                <p:cTn id="97" presetID="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additive="base">
                                        <p:cTn id="99" dur="500" fill="hold"/>
                                        <p:tgtEl>
                                          <p:spTgt spid="26"/>
                                        </p:tgtEl>
                                        <p:attrNameLst>
                                          <p:attrName>ppt_x</p:attrName>
                                        </p:attrNameLst>
                                      </p:cBhvr>
                                      <p:tavLst>
                                        <p:tav tm="0">
                                          <p:val>
                                            <p:strVal val="#ppt_x"/>
                                          </p:val>
                                        </p:tav>
                                        <p:tav tm="100000">
                                          <p:val>
                                            <p:strVal val="#ppt_x"/>
                                          </p:val>
                                        </p:tav>
                                      </p:tavLst>
                                    </p:anim>
                                    <p:anim calcmode="lin" valueType="num">
                                      <p:cBhvr additive="base">
                                        <p:cTn id="100" dur="500" fill="hold"/>
                                        <p:tgtEl>
                                          <p:spTgt spid="26"/>
                                        </p:tgtEl>
                                        <p:attrNameLst>
                                          <p:attrName>ppt_y</p:attrName>
                                        </p:attrNameLst>
                                      </p:cBhvr>
                                      <p:tavLst>
                                        <p:tav tm="0">
                                          <p:val>
                                            <p:strVal val="1+#ppt_h/2"/>
                                          </p:val>
                                        </p:tav>
                                        <p:tav tm="100000">
                                          <p:val>
                                            <p:strVal val="#ppt_y"/>
                                          </p:val>
                                        </p:tav>
                                      </p:tavLst>
                                    </p:anim>
                                  </p:childTnLst>
                                </p:cTn>
                              </p:par>
                            </p:childTnLst>
                          </p:cTn>
                        </p:par>
                        <p:par>
                          <p:cTn id="101" fill="hold">
                            <p:stCondLst>
                              <p:cond delay="1000"/>
                            </p:stCondLst>
                            <p:childTnLst>
                              <p:par>
                                <p:cTn id="102" presetID="2" presetClass="entr" presetSubtype="4"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 calcmode="lin" valueType="num">
                                      <p:cBhvr additive="base">
                                        <p:cTn id="104" dur="500" fill="hold"/>
                                        <p:tgtEl>
                                          <p:spTgt spid="27"/>
                                        </p:tgtEl>
                                        <p:attrNameLst>
                                          <p:attrName>ppt_x</p:attrName>
                                        </p:attrNameLst>
                                      </p:cBhvr>
                                      <p:tavLst>
                                        <p:tav tm="0">
                                          <p:val>
                                            <p:strVal val="#ppt_x"/>
                                          </p:val>
                                        </p:tav>
                                        <p:tav tm="100000">
                                          <p:val>
                                            <p:strVal val="#ppt_x"/>
                                          </p:val>
                                        </p:tav>
                                      </p:tavLst>
                                    </p:anim>
                                    <p:anim calcmode="lin" valueType="num">
                                      <p:cBhvr additive="base">
                                        <p:cTn id="10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2" presetClass="entr" presetSubtype="4" fill="hold" grpId="0" nodeType="clickEffect">
                                  <p:stCondLst>
                                    <p:cond delay="0"/>
                                  </p:stCondLst>
                                  <p:childTnLst>
                                    <p:set>
                                      <p:cBhvr>
                                        <p:cTn id="109" dur="1" fill="hold">
                                          <p:stCondLst>
                                            <p:cond delay="0"/>
                                          </p:stCondLst>
                                        </p:cTn>
                                        <p:tgtEl>
                                          <p:spTgt spid="18"/>
                                        </p:tgtEl>
                                        <p:attrNameLst>
                                          <p:attrName>style.visibility</p:attrName>
                                        </p:attrNameLst>
                                      </p:cBhvr>
                                      <p:to>
                                        <p:strVal val="visible"/>
                                      </p:to>
                                    </p:set>
                                    <p:anim calcmode="lin" valueType="num">
                                      <p:cBhvr additive="base">
                                        <p:cTn id="110" dur="500"/>
                                        <p:tgtEl>
                                          <p:spTgt spid="18"/>
                                        </p:tgtEl>
                                        <p:attrNameLst>
                                          <p:attrName>ppt_y</p:attrName>
                                        </p:attrNameLst>
                                      </p:cBhvr>
                                      <p:tavLst>
                                        <p:tav tm="0">
                                          <p:val>
                                            <p:strVal val="#ppt_y+#ppt_h*1.125000"/>
                                          </p:val>
                                        </p:tav>
                                        <p:tav tm="100000">
                                          <p:val>
                                            <p:strVal val="#ppt_y"/>
                                          </p:val>
                                        </p:tav>
                                      </p:tavLst>
                                    </p:anim>
                                    <p:animEffect transition="in" filter="wipe(up)">
                                      <p:cBhvr>
                                        <p:cTn id="111" dur="500"/>
                                        <p:tgtEl>
                                          <p:spTgt spid="18"/>
                                        </p:tgtEl>
                                      </p:cBhvr>
                                    </p:animEffect>
                                  </p:childTnLst>
                                </p:cTn>
                              </p:par>
                              <p:par>
                                <p:cTn id="112" presetID="12" presetClass="entr" presetSubtype="4"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additive="base">
                                        <p:cTn id="114" dur="500"/>
                                        <p:tgtEl>
                                          <p:spTgt spid="19"/>
                                        </p:tgtEl>
                                        <p:attrNameLst>
                                          <p:attrName>ppt_y</p:attrName>
                                        </p:attrNameLst>
                                      </p:cBhvr>
                                      <p:tavLst>
                                        <p:tav tm="0">
                                          <p:val>
                                            <p:strVal val="#ppt_y+#ppt_h*1.125000"/>
                                          </p:val>
                                        </p:tav>
                                        <p:tav tm="100000">
                                          <p:val>
                                            <p:strVal val="#ppt_y"/>
                                          </p:val>
                                        </p:tav>
                                      </p:tavLst>
                                    </p:anim>
                                    <p:animEffect transition="in" filter="wipe(up)">
                                      <p:cBhvr>
                                        <p:cTn id="115" dur="500"/>
                                        <p:tgtEl>
                                          <p:spTgt spid="19"/>
                                        </p:tgtEl>
                                      </p:cBhvr>
                                    </p:animEffect>
                                  </p:childTnLst>
                                </p:cTn>
                              </p:par>
                              <p:par>
                                <p:cTn id="116" presetID="12" presetClass="entr" presetSubtype="4" fill="hold" grpId="0" nodeType="with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p:tgtEl>
                                          <p:spTgt spid="20"/>
                                        </p:tgtEl>
                                        <p:attrNameLst>
                                          <p:attrName>ppt_y</p:attrName>
                                        </p:attrNameLst>
                                      </p:cBhvr>
                                      <p:tavLst>
                                        <p:tav tm="0">
                                          <p:val>
                                            <p:strVal val="#ppt_y+#ppt_h*1.125000"/>
                                          </p:val>
                                        </p:tav>
                                        <p:tav tm="100000">
                                          <p:val>
                                            <p:strVal val="#ppt_y"/>
                                          </p:val>
                                        </p:tav>
                                      </p:tavLst>
                                    </p:anim>
                                    <p:animEffect transition="in" filter="wipe(up)">
                                      <p:cBhvr>
                                        <p:cTn id="119" dur="500"/>
                                        <p:tgtEl>
                                          <p:spTgt spid="20"/>
                                        </p:tgtEl>
                                      </p:cBhvr>
                                    </p:animEffect>
                                  </p:childTnLst>
                                </p:cTn>
                              </p:par>
                            </p:childTnLst>
                          </p:cTn>
                        </p:par>
                        <p:par>
                          <p:cTn id="120" fill="hold">
                            <p:stCondLst>
                              <p:cond delay="500"/>
                            </p:stCondLst>
                            <p:childTnLst>
                              <p:par>
                                <p:cTn id="121" presetID="12" presetClass="entr" presetSubtype="4" fill="hold" grpId="0" nodeType="afterEffect">
                                  <p:stCondLst>
                                    <p:cond delay="0"/>
                                  </p:stCondLst>
                                  <p:childTnLst>
                                    <p:set>
                                      <p:cBhvr>
                                        <p:cTn id="122" dur="1" fill="hold">
                                          <p:stCondLst>
                                            <p:cond delay="0"/>
                                          </p:stCondLst>
                                        </p:cTn>
                                        <p:tgtEl>
                                          <p:spTgt spid="21"/>
                                        </p:tgtEl>
                                        <p:attrNameLst>
                                          <p:attrName>style.visibility</p:attrName>
                                        </p:attrNameLst>
                                      </p:cBhvr>
                                      <p:to>
                                        <p:strVal val="visible"/>
                                      </p:to>
                                    </p:set>
                                    <p:anim calcmode="lin" valueType="num">
                                      <p:cBhvr additive="base">
                                        <p:cTn id="123" dur="500"/>
                                        <p:tgtEl>
                                          <p:spTgt spid="21"/>
                                        </p:tgtEl>
                                        <p:attrNameLst>
                                          <p:attrName>ppt_y</p:attrName>
                                        </p:attrNameLst>
                                      </p:cBhvr>
                                      <p:tavLst>
                                        <p:tav tm="0">
                                          <p:val>
                                            <p:strVal val="#ppt_y+#ppt_h*1.125000"/>
                                          </p:val>
                                        </p:tav>
                                        <p:tav tm="100000">
                                          <p:val>
                                            <p:strVal val="#ppt_y"/>
                                          </p:val>
                                        </p:tav>
                                      </p:tavLst>
                                    </p:anim>
                                    <p:animEffect transition="in" filter="wipe(up)">
                                      <p:cBhvr>
                                        <p:cTn id="124" dur="500"/>
                                        <p:tgtEl>
                                          <p:spTgt spid="21"/>
                                        </p:tgtEl>
                                      </p:cBhvr>
                                    </p:animEffect>
                                  </p:childTnLst>
                                </p:cTn>
                              </p:par>
                            </p:childTnLst>
                          </p:cTn>
                        </p:par>
                        <p:par>
                          <p:cTn id="125" fill="hold">
                            <p:stCondLst>
                              <p:cond delay="1000"/>
                            </p:stCondLst>
                            <p:childTnLst>
                              <p:par>
                                <p:cTn id="126" presetID="12" presetClass="entr" presetSubtype="4"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additive="base">
                                        <p:cTn id="128" dur="500"/>
                                        <p:tgtEl>
                                          <p:spTgt spid="22"/>
                                        </p:tgtEl>
                                        <p:attrNameLst>
                                          <p:attrName>ppt_y</p:attrName>
                                        </p:attrNameLst>
                                      </p:cBhvr>
                                      <p:tavLst>
                                        <p:tav tm="0">
                                          <p:val>
                                            <p:strVal val="#ppt_y+#ppt_h*1.125000"/>
                                          </p:val>
                                        </p:tav>
                                        <p:tav tm="100000">
                                          <p:val>
                                            <p:strVal val="#ppt_y"/>
                                          </p:val>
                                        </p:tav>
                                      </p:tavLst>
                                    </p:anim>
                                    <p:animEffect transition="in" filter="wipe(up)">
                                      <p:cBhvr>
                                        <p:cTn id="129" dur="500"/>
                                        <p:tgtEl>
                                          <p:spTgt spid="22"/>
                                        </p:tgtEl>
                                      </p:cBhvr>
                                    </p:animEffect>
                                  </p:childTnLst>
                                </p:cTn>
                              </p:par>
                            </p:childTnLst>
                          </p:cTn>
                        </p:par>
                      </p:childTnLst>
                    </p:cTn>
                  </p:par>
                  <p:par>
                    <p:cTn id="130" fill="hold">
                      <p:stCondLst>
                        <p:cond delay="indefinite"/>
                      </p:stCondLst>
                      <p:childTnLst>
                        <p:par>
                          <p:cTn id="131" fill="hold">
                            <p:stCondLst>
                              <p:cond delay="0"/>
                            </p:stCondLst>
                            <p:childTnLst>
                              <p:par>
                                <p:cTn id="132" presetID="12" presetClass="entr" presetSubtype="4" fill="hold" nodeType="clickEffect">
                                  <p:stCondLst>
                                    <p:cond delay="0"/>
                                  </p:stCondLst>
                                  <p:childTnLst>
                                    <p:set>
                                      <p:cBhvr>
                                        <p:cTn id="133" dur="1" fill="hold">
                                          <p:stCondLst>
                                            <p:cond delay="0"/>
                                          </p:stCondLst>
                                        </p:cTn>
                                        <p:tgtEl>
                                          <p:spTgt spid="31"/>
                                        </p:tgtEl>
                                        <p:attrNameLst>
                                          <p:attrName>style.visibility</p:attrName>
                                        </p:attrNameLst>
                                      </p:cBhvr>
                                      <p:to>
                                        <p:strVal val="visible"/>
                                      </p:to>
                                    </p:set>
                                    <p:anim calcmode="lin" valueType="num">
                                      <p:cBhvr additive="base">
                                        <p:cTn id="134" dur="500"/>
                                        <p:tgtEl>
                                          <p:spTgt spid="31"/>
                                        </p:tgtEl>
                                        <p:attrNameLst>
                                          <p:attrName>ppt_y</p:attrName>
                                        </p:attrNameLst>
                                      </p:cBhvr>
                                      <p:tavLst>
                                        <p:tav tm="0">
                                          <p:val>
                                            <p:strVal val="#ppt_y+#ppt_h*1.125000"/>
                                          </p:val>
                                        </p:tav>
                                        <p:tav tm="100000">
                                          <p:val>
                                            <p:strVal val="#ppt_y"/>
                                          </p:val>
                                        </p:tav>
                                      </p:tavLst>
                                    </p:anim>
                                    <p:animEffect transition="in" filter="wipe(up)">
                                      <p:cBhvr>
                                        <p:cTn id="1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3" grpId="0" animBg="1"/>
      <p:bldP spid="8" grpId="0" animBg="1"/>
      <p:bldP spid="9" grpId="0"/>
      <p:bldP spid="10" grpId="0"/>
      <p:bldP spid="11" grpId="0"/>
      <p:bldP spid="13" grpId="0" animBg="1"/>
      <p:bldP spid="14" grpId="0" animBg="1"/>
      <p:bldP spid="15" grpId="0"/>
      <p:bldP spid="16" grpId="0"/>
      <p:bldP spid="17" grpId="0"/>
      <p:bldP spid="18" grpId="0" animBg="1"/>
      <p:bldP spid="19" grpId="0" animBg="1"/>
      <p:bldP spid="20" grpId="0"/>
      <p:bldP spid="21" grpId="0"/>
      <p:bldP spid="22" grpId="0"/>
      <p:bldP spid="23" grpId="0"/>
      <p:bldP spid="29" grpId="0" bldLvl="0" animBg="1"/>
      <p:bldP spid="30" grpId="0" bldLvl="0" animBg="1"/>
      <p:bldP spid="32" grpId="0" bldLvl="0" animBg="1"/>
      <p:bldP spid="33" grpId="0" bldLvl="0" animBg="1"/>
      <p:bldP spid="34"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系统介绍</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01</a:t>
            </a:r>
            <a:endParaRPr lang="en-US" altLang="zh-CN" sz="3200" dirty="0">
              <a:solidFill>
                <a:srgbClr val="080808"/>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管理员操作指南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03</a:t>
            </a:r>
            <a:endParaRPr lang="en-US" altLang="zh-CN" sz="3200" dirty="0">
              <a:solidFill>
                <a:srgbClr val="080808"/>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子账号操作指南</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04</a:t>
            </a:r>
            <a:endParaRPr lang="en-US" altLang="zh-CN" sz="3200" dirty="0">
              <a:solidFill>
                <a:schemeClr val="bg1"/>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学生操作指南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05</a:t>
            </a:r>
            <a:endParaRPr lang="en-US" altLang="zh-CN" sz="3200" dirty="0">
              <a:solidFill>
                <a:srgbClr val="080808"/>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0967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指导教师操作指南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06</a:t>
            </a:r>
            <a:endParaRPr lang="en-US" altLang="zh-CN" sz="3200" dirty="0">
              <a:solidFill>
                <a:srgbClr val="080808"/>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系统登录</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02</a:t>
            </a:r>
            <a:endParaRPr lang="en-US" altLang="zh-CN" sz="3200" dirty="0">
              <a:solidFill>
                <a:srgbClr val="080808"/>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子账号操作指南</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62" name="Freeform 7"/>
          <p:cNvSpPr/>
          <p:nvPr/>
        </p:nvSpPr>
        <p:spPr bwMode="auto">
          <a:xfrm>
            <a:off x="6106160" y="1005840"/>
            <a:ext cx="1710690" cy="1657985"/>
          </a:xfrm>
          <a:custGeom>
            <a:avLst/>
            <a:gdLst/>
            <a:ahLst/>
            <a:cxnLst>
              <a:cxn ang="0">
                <a:pos x="228" y="162"/>
              </a:cxn>
              <a:cxn ang="0">
                <a:pos x="276" y="114"/>
              </a:cxn>
              <a:cxn ang="0">
                <a:pos x="276" y="114"/>
              </a:cxn>
              <a:cxn ang="0">
                <a:pos x="0" y="0"/>
              </a:cxn>
              <a:cxn ang="0">
                <a:pos x="0" y="217"/>
              </a:cxn>
              <a:cxn ang="0">
                <a:pos x="122" y="268"/>
              </a:cxn>
              <a:cxn ang="0">
                <a:pos x="122" y="268"/>
              </a:cxn>
              <a:cxn ang="0">
                <a:pos x="181" y="209"/>
              </a:cxn>
              <a:cxn ang="0">
                <a:pos x="226" y="208"/>
              </a:cxn>
              <a:cxn ang="0">
                <a:pos x="228" y="162"/>
              </a:cxn>
            </a:cxnLst>
            <a:rect l="0" t="0" r="r" b="b"/>
            <a:pathLst>
              <a:path w="276" h="268">
                <a:moveTo>
                  <a:pt x="228" y="162"/>
                </a:moveTo>
                <a:cubicBezTo>
                  <a:pt x="276" y="114"/>
                  <a:pt x="276" y="114"/>
                  <a:pt x="276" y="114"/>
                </a:cubicBezTo>
                <a:cubicBezTo>
                  <a:pt x="276" y="114"/>
                  <a:pt x="276" y="114"/>
                  <a:pt x="276" y="114"/>
                </a:cubicBezTo>
                <a:cubicBezTo>
                  <a:pt x="200" y="38"/>
                  <a:pt x="100" y="0"/>
                  <a:pt x="0" y="0"/>
                </a:cubicBezTo>
                <a:cubicBezTo>
                  <a:pt x="0" y="217"/>
                  <a:pt x="0" y="217"/>
                  <a:pt x="0" y="217"/>
                </a:cubicBezTo>
                <a:cubicBezTo>
                  <a:pt x="44" y="217"/>
                  <a:pt x="88" y="234"/>
                  <a:pt x="122" y="268"/>
                </a:cubicBezTo>
                <a:cubicBezTo>
                  <a:pt x="122" y="268"/>
                  <a:pt x="122" y="268"/>
                  <a:pt x="122" y="268"/>
                </a:cubicBezTo>
                <a:cubicBezTo>
                  <a:pt x="181" y="209"/>
                  <a:pt x="181" y="209"/>
                  <a:pt x="181" y="209"/>
                </a:cubicBezTo>
                <a:cubicBezTo>
                  <a:pt x="226" y="208"/>
                  <a:pt x="226" y="208"/>
                  <a:pt x="226" y="208"/>
                </a:cubicBezTo>
                <a:lnTo>
                  <a:pt x="228" y="162"/>
                </a:lnTo>
                <a:close/>
              </a:path>
            </a:pathLst>
          </a:custGeom>
          <a:solidFill>
            <a:srgbClr val="E86E25"/>
          </a:solidFill>
          <a:ln w="9525">
            <a:solidFill>
              <a:schemeClr val="bg1"/>
            </a:solidFill>
            <a:round/>
          </a:ln>
        </p:spPr>
        <p:txBody>
          <a:bodyPr vert="horz" wrap="square" lIns="91440" tIns="45720" rIns="91440" bIns="45720" numCol="1" anchor="t" anchorCtr="0" compatLnSpc="1"/>
          <a:p>
            <a:endParaRPr lang="en-US">
              <a:solidFill>
                <a:schemeClr val="bg1"/>
              </a:solidFill>
            </a:endParaRPr>
          </a:p>
        </p:txBody>
      </p:sp>
      <p:sp>
        <p:nvSpPr>
          <p:cNvPr id="66" name="Freeform 9"/>
          <p:cNvSpPr/>
          <p:nvPr/>
        </p:nvSpPr>
        <p:spPr bwMode="auto">
          <a:xfrm>
            <a:off x="4395470" y="1005840"/>
            <a:ext cx="1903095" cy="1657985"/>
          </a:xfrm>
          <a:custGeom>
            <a:avLst/>
            <a:gdLst/>
            <a:ahLst/>
            <a:cxnLst>
              <a:cxn ang="0">
                <a:pos x="276" y="67"/>
              </a:cxn>
              <a:cxn ang="0">
                <a:pos x="276" y="0"/>
              </a:cxn>
              <a:cxn ang="0">
                <a:pos x="276" y="0"/>
              </a:cxn>
              <a:cxn ang="0">
                <a:pos x="0" y="114"/>
              </a:cxn>
              <a:cxn ang="0">
                <a:pos x="153" y="268"/>
              </a:cxn>
              <a:cxn ang="0">
                <a:pos x="276" y="217"/>
              </a:cxn>
              <a:cxn ang="0">
                <a:pos x="276" y="217"/>
              </a:cxn>
              <a:cxn ang="0">
                <a:pos x="276" y="134"/>
              </a:cxn>
              <a:cxn ang="0">
                <a:pos x="307" y="101"/>
              </a:cxn>
              <a:cxn ang="0">
                <a:pos x="276" y="67"/>
              </a:cxn>
            </a:cxnLst>
            <a:rect l="0" t="0" r="r" b="b"/>
            <a:pathLst>
              <a:path w="307" h="268">
                <a:moveTo>
                  <a:pt x="276" y="67"/>
                </a:moveTo>
                <a:cubicBezTo>
                  <a:pt x="276" y="0"/>
                  <a:pt x="276" y="0"/>
                  <a:pt x="276" y="0"/>
                </a:cubicBezTo>
                <a:cubicBezTo>
                  <a:pt x="276" y="0"/>
                  <a:pt x="276" y="0"/>
                  <a:pt x="276" y="0"/>
                </a:cubicBezTo>
                <a:cubicBezTo>
                  <a:pt x="168" y="0"/>
                  <a:pt x="70" y="43"/>
                  <a:pt x="0" y="114"/>
                </a:cubicBezTo>
                <a:cubicBezTo>
                  <a:pt x="153" y="268"/>
                  <a:pt x="153" y="268"/>
                  <a:pt x="153" y="268"/>
                </a:cubicBezTo>
                <a:cubicBezTo>
                  <a:pt x="185" y="236"/>
                  <a:pt x="228" y="217"/>
                  <a:pt x="276" y="217"/>
                </a:cubicBezTo>
                <a:cubicBezTo>
                  <a:pt x="276" y="217"/>
                  <a:pt x="276" y="217"/>
                  <a:pt x="276" y="217"/>
                </a:cubicBezTo>
                <a:cubicBezTo>
                  <a:pt x="276" y="134"/>
                  <a:pt x="276" y="134"/>
                  <a:pt x="276" y="134"/>
                </a:cubicBezTo>
                <a:cubicBezTo>
                  <a:pt x="307" y="101"/>
                  <a:pt x="307" y="101"/>
                  <a:pt x="307" y="101"/>
                </a:cubicBezTo>
                <a:lnTo>
                  <a:pt x="276" y="67"/>
                </a:lnTo>
                <a:close/>
              </a:path>
            </a:pathLst>
          </a:custGeom>
          <a:solidFill>
            <a:srgbClr val="A5A5A5"/>
          </a:solidFill>
          <a:ln w="9525">
            <a:solidFill>
              <a:schemeClr val="bg1"/>
            </a:solidFill>
            <a:round/>
          </a:ln>
        </p:spPr>
        <p:txBody>
          <a:bodyPr vert="horz" wrap="square" lIns="91440" tIns="45720" rIns="91440" bIns="45720" numCol="1" anchor="t" anchorCtr="0" compatLnSpc="1"/>
          <a:p>
            <a:endParaRPr lang="en-US">
              <a:solidFill>
                <a:schemeClr val="bg1"/>
              </a:solidFill>
            </a:endParaRPr>
          </a:p>
        </p:txBody>
      </p:sp>
      <p:sp>
        <p:nvSpPr>
          <p:cNvPr id="67" name="Freeform 10"/>
          <p:cNvSpPr/>
          <p:nvPr/>
        </p:nvSpPr>
        <p:spPr bwMode="auto">
          <a:xfrm>
            <a:off x="3683635" y="1709420"/>
            <a:ext cx="1661160" cy="1710055"/>
          </a:xfrm>
          <a:custGeom>
            <a:avLst/>
            <a:gdLst/>
            <a:ahLst/>
            <a:cxnLst>
              <a:cxn ang="0">
                <a:pos x="0" y="276"/>
              </a:cxn>
              <a:cxn ang="0">
                <a:pos x="218" y="276"/>
              </a:cxn>
              <a:cxn ang="0">
                <a:pos x="268" y="154"/>
              </a:cxn>
              <a:cxn ang="0">
                <a:pos x="209" y="95"/>
              </a:cxn>
              <a:cxn ang="0">
                <a:pos x="208" y="48"/>
              </a:cxn>
              <a:cxn ang="0">
                <a:pos x="162" y="48"/>
              </a:cxn>
              <a:cxn ang="0">
                <a:pos x="115" y="0"/>
              </a:cxn>
              <a:cxn ang="0">
                <a:pos x="0" y="276"/>
              </a:cxn>
            </a:cxnLst>
            <a:rect l="0" t="0" r="r" b="b"/>
            <a:pathLst>
              <a:path w="268" h="276">
                <a:moveTo>
                  <a:pt x="0" y="276"/>
                </a:moveTo>
                <a:cubicBezTo>
                  <a:pt x="218" y="276"/>
                  <a:pt x="218" y="276"/>
                  <a:pt x="218" y="276"/>
                </a:cubicBezTo>
                <a:cubicBezTo>
                  <a:pt x="218" y="232"/>
                  <a:pt x="234" y="187"/>
                  <a:pt x="268" y="154"/>
                </a:cubicBezTo>
                <a:cubicBezTo>
                  <a:pt x="209" y="95"/>
                  <a:pt x="209" y="95"/>
                  <a:pt x="209" y="95"/>
                </a:cubicBezTo>
                <a:cubicBezTo>
                  <a:pt x="208" y="48"/>
                  <a:pt x="208" y="48"/>
                  <a:pt x="208" y="48"/>
                </a:cubicBezTo>
                <a:cubicBezTo>
                  <a:pt x="162" y="48"/>
                  <a:pt x="162" y="48"/>
                  <a:pt x="162" y="48"/>
                </a:cubicBezTo>
                <a:cubicBezTo>
                  <a:pt x="115" y="0"/>
                  <a:pt x="115" y="0"/>
                  <a:pt x="115" y="0"/>
                </a:cubicBezTo>
                <a:cubicBezTo>
                  <a:pt x="38" y="76"/>
                  <a:pt x="0" y="176"/>
                  <a:pt x="0" y="276"/>
                </a:cubicBezTo>
                <a:close/>
              </a:path>
            </a:pathLst>
          </a:custGeom>
          <a:solidFill>
            <a:srgbClr val="A5A5A5"/>
          </a:solidFill>
          <a:ln w="9525">
            <a:solidFill>
              <a:schemeClr val="bg1"/>
            </a:solidFill>
            <a:round/>
          </a:ln>
        </p:spPr>
        <p:txBody>
          <a:bodyPr vert="horz" wrap="square" lIns="91440" tIns="45720" rIns="91440" bIns="45720" numCol="1" anchor="t" anchorCtr="0" compatLnSpc="1"/>
          <a:p>
            <a:endParaRPr lang="en-US"/>
          </a:p>
        </p:txBody>
      </p:sp>
      <p:sp>
        <p:nvSpPr>
          <p:cNvPr id="68" name="Freeform 11"/>
          <p:cNvSpPr/>
          <p:nvPr/>
        </p:nvSpPr>
        <p:spPr bwMode="auto">
          <a:xfrm>
            <a:off x="3686175" y="3221990"/>
            <a:ext cx="1661160" cy="1905635"/>
          </a:xfrm>
          <a:custGeom>
            <a:avLst/>
            <a:gdLst/>
            <a:ahLst/>
            <a:cxnLst>
              <a:cxn ang="0">
                <a:pos x="114" y="308"/>
              </a:cxn>
              <a:cxn ang="0">
                <a:pos x="268" y="155"/>
              </a:cxn>
              <a:cxn ang="0">
                <a:pos x="217" y="32"/>
              </a:cxn>
              <a:cxn ang="0">
                <a:pos x="134" y="32"/>
              </a:cxn>
              <a:cxn ang="0">
                <a:pos x="100" y="0"/>
              </a:cxn>
              <a:cxn ang="0">
                <a:pos x="67" y="32"/>
              </a:cxn>
              <a:cxn ang="0">
                <a:pos x="0" y="32"/>
              </a:cxn>
              <a:cxn ang="0">
                <a:pos x="114" y="308"/>
              </a:cxn>
            </a:cxnLst>
            <a:rect l="0" t="0" r="r" b="b"/>
            <a:pathLst>
              <a:path w="268" h="308">
                <a:moveTo>
                  <a:pt x="114" y="308"/>
                </a:moveTo>
                <a:cubicBezTo>
                  <a:pt x="268" y="155"/>
                  <a:pt x="268" y="155"/>
                  <a:pt x="268" y="155"/>
                </a:cubicBezTo>
                <a:cubicBezTo>
                  <a:pt x="237" y="123"/>
                  <a:pt x="217" y="80"/>
                  <a:pt x="217" y="32"/>
                </a:cubicBezTo>
                <a:cubicBezTo>
                  <a:pt x="134" y="32"/>
                  <a:pt x="134" y="32"/>
                  <a:pt x="134" y="32"/>
                </a:cubicBezTo>
                <a:cubicBezTo>
                  <a:pt x="100" y="0"/>
                  <a:pt x="100" y="0"/>
                  <a:pt x="100" y="0"/>
                </a:cubicBezTo>
                <a:cubicBezTo>
                  <a:pt x="67" y="32"/>
                  <a:pt x="67" y="32"/>
                  <a:pt x="67" y="32"/>
                </a:cubicBezTo>
                <a:cubicBezTo>
                  <a:pt x="0" y="32"/>
                  <a:pt x="0" y="32"/>
                  <a:pt x="0" y="32"/>
                </a:cubicBezTo>
                <a:cubicBezTo>
                  <a:pt x="0" y="140"/>
                  <a:pt x="44" y="237"/>
                  <a:pt x="114" y="308"/>
                </a:cubicBezTo>
                <a:close/>
              </a:path>
            </a:pathLst>
          </a:custGeom>
          <a:solidFill>
            <a:srgbClr val="A5A5A5"/>
          </a:solidFill>
          <a:ln w="9525">
            <a:solidFill>
              <a:schemeClr val="bg1"/>
            </a:solidFill>
            <a:round/>
          </a:ln>
        </p:spPr>
        <p:txBody>
          <a:bodyPr vert="horz" wrap="square" lIns="91440" tIns="45720" rIns="91440" bIns="45720" numCol="1" anchor="t" anchorCtr="0" compatLnSpc="1"/>
          <a:p>
            <a:endParaRPr lang="en-US"/>
          </a:p>
        </p:txBody>
      </p:sp>
      <p:sp>
        <p:nvSpPr>
          <p:cNvPr id="69" name="Freeform 12"/>
          <p:cNvSpPr/>
          <p:nvPr/>
        </p:nvSpPr>
        <p:spPr bwMode="auto">
          <a:xfrm>
            <a:off x="4395470" y="4181475"/>
            <a:ext cx="1710690" cy="1652905"/>
          </a:xfrm>
          <a:custGeom>
            <a:avLst/>
            <a:gdLst/>
            <a:ahLst/>
            <a:cxnLst>
              <a:cxn ang="0">
                <a:pos x="276" y="267"/>
              </a:cxn>
              <a:cxn ang="0">
                <a:pos x="276" y="50"/>
              </a:cxn>
              <a:cxn ang="0">
                <a:pos x="153" y="0"/>
              </a:cxn>
              <a:cxn ang="0">
                <a:pos x="94" y="58"/>
              </a:cxn>
              <a:cxn ang="0">
                <a:pos x="48" y="60"/>
              </a:cxn>
              <a:cxn ang="0">
                <a:pos x="47" y="105"/>
              </a:cxn>
              <a:cxn ang="0">
                <a:pos x="0" y="153"/>
              </a:cxn>
              <a:cxn ang="0">
                <a:pos x="276" y="267"/>
              </a:cxn>
            </a:cxnLst>
            <a:rect l="0" t="0" r="r" b="b"/>
            <a:pathLst>
              <a:path w="276" h="267">
                <a:moveTo>
                  <a:pt x="276" y="267"/>
                </a:moveTo>
                <a:cubicBezTo>
                  <a:pt x="276" y="50"/>
                  <a:pt x="276" y="50"/>
                  <a:pt x="276" y="50"/>
                </a:cubicBezTo>
                <a:cubicBezTo>
                  <a:pt x="231" y="50"/>
                  <a:pt x="187" y="33"/>
                  <a:pt x="153" y="0"/>
                </a:cubicBezTo>
                <a:cubicBezTo>
                  <a:pt x="94" y="58"/>
                  <a:pt x="94" y="58"/>
                  <a:pt x="94" y="58"/>
                </a:cubicBezTo>
                <a:cubicBezTo>
                  <a:pt x="48" y="60"/>
                  <a:pt x="48" y="60"/>
                  <a:pt x="48" y="60"/>
                </a:cubicBezTo>
                <a:cubicBezTo>
                  <a:pt x="47" y="105"/>
                  <a:pt x="47" y="105"/>
                  <a:pt x="47" y="105"/>
                </a:cubicBezTo>
                <a:cubicBezTo>
                  <a:pt x="0" y="153"/>
                  <a:pt x="0" y="153"/>
                  <a:pt x="0" y="153"/>
                </a:cubicBezTo>
                <a:cubicBezTo>
                  <a:pt x="76" y="229"/>
                  <a:pt x="176" y="267"/>
                  <a:pt x="276" y="267"/>
                </a:cubicBezTo>
                <a:close/>
              </a:path>
            </a:pathLst>
          </a:custGeom>
          <a:solidFill>
            <a:srgbClr val="007FB2"/>
          </a:solidFill>
          <a:ln w="9525">
            <a:solidFill>
              <a:schemeClr val="bg1"/>
            </a:solidFill>
            <a:round/>
          </a:ln>
        </p:spPr>
        <p:txBody>
          <a:bodyPr vert="horz" wrap="square" lIns="91440" tIns="45720" rIns="91440" bIns="45720" numCol="1" anchor="t" anchorCtr="0" compatLnSpc="1"/>
          <a:p>
            <a:endParaRPr lang="en-US">
              <a:solidFill>
                <a:schemeClr val="bg1"/>
              </a:solidFill>
            </a:endParaRPr>
          </a:p>
        </p:txBody>
      </p:sp>
      <p:sp>
        <p:nvSpPr>
          <p:cNvPr id="71" name="Freeform 13"/>
          <p:cNvSpPr/>
          <p:nvPr/>
        </p:nvSpPr>
        <p:spPr bwMode="auto">
          <a:xfrm>
            <a:off x="5908040" y="4181475"/>
            <a:ext cx="1908175" cy="1652905"/>
          </a:xfrm>
          <a:custGeom>
            <a:avLst/>
            <a:gdLst/>
            <a:ahLst/>
            <a:cxnLst>
              <a:cxn ang="0">
                <a:pos x="308" y="153"/>
              </a:cxn>
              <a:cxn ang="0">
                <a:pos x="154" y="0"/>
              </a:cxn>
              <a:cxn ang="0">
                <a:pos x="32" y="50"/>
              </a:cxn>
              <a:cxn ang="0">
                <a:pos x="32" y="133"/>
              </a:cxn>
              <a:cxn ang="0">
                <a:pos x="0" y="168"/>
              </a:cxn>
              <a:cxn ang="0">
                <a:pos x="32" y="200"/>
              </a:cxn>
              <a:cxn ang="0">
                <a:pos x="32" y="267"/>
              </a:cxn>
              <a:cxn ang="0">
                <a:pos x="308" y="153"/>
              </a:cxn>
            </a:cxnLst>
            <a:rect l="0" t="0" r="r" b="b"/>
            <a:pathLst>
              <a:path w="308" h="267">
                <a:moveTo>
                  <a:pt x="308" y="153"/>
                </a:moveTo>
                <a:cubicBezTo>
                  <a:pt x="154" y="0"/>
                  <a:pt x="154" y="0"/>
                  <a:pt x="154" y="0"/>
                </a:cubicBezTo>
                <a:cubicBezTo>
                  <a:pt x="123" y="31"/>
                  <a:pt x="80" y="50"/>
                  <a:pt x="32" y="50"/>
                </a:cubicBezTo>
                <a:cubicBezTo>
                  <a:pt x="32" y="133"/>
                  <a:pt x="32" y="133"/>
                  <a:pt x="32" y="133"/>
                </a:cubicBezTo>
                <a:cubicBezTo>
                  <a:pt x="0" y="168"/>
                  <a:pt x="0" y="168"/>
                  <a:pt x="0" y="168"/>
                </a:cubicBezTo>
                <a:cubicBezTo>
                  <a:pt x="32" y="200"/>
                  <a:pt x="32" y="200"/>
                  <a:pt x="32" y="200"/>
                </a:cubicBezTo>
                <a:cubicBezTo>
                  <a:pt x="32" y="267"/>
                  <a:pt x="32" y="267"/>
                  <a:pt x="32" y="267"/>
                </a:cubicBezTo>
                <a:cubicBezTo>
                  <a:pt x="140" y="267"/>
                  <a:pt x="237" y="224"/>
                  <a:pt x="308" y="153"/>
                </a:cubicBezTo>
                <a:close/>
              </a:path>
            </a:pathLst>
          </a:custGeom>
          <a:solidFill>
            <a:srgbClr val="007FB2"/>
          </a:solidFill>
          <a:ln w="9525">
            <a:solidFill>
              <a:schemeClr val="bg1"/>
            </a:solidFill>
            <a:round/>
          </a:ln>
        </p:spPr>
        <p:txBody>
          <a:bodyPr vert="horz" wrap="square" lIns="91440" tIns="45720" rIns="91440" bIns="45720" numCol="1" anchor="t" anchorCtr="0" compatLnSpc="1"/>
          <a:p>
            <a:endParaRPr lang="en-US">
              <a:solidFill>
                <a:schemeClr val="bg1"/>
              </a:solidFill>
            </a:endParaRPr>
          </a:p>
        </p:txBody>
      </p:sp>
      <p:sp>
        <p:nvSpPr>
          <p:cNvPr id="72" name="Freeform 14"/>
          <p:cNvSpPr/>
          <p:nvPr/>
        </p:nvSpPr>
        <p:spPr bwMode="auto">
          <a:xfrm>
            <a:off x="6862445" y="3420110"/>
            <a:ext cx="1661160" cy="1707515"/>
          </a:xfrm>
          <a:custGeom>
            <a:avLst/>
            <a:gdLst/>
            <a:ahLst/>
            <a:cxnLst>
              <a:cxn ang="0">
                <a:pos x="106" y="228"/>
              </a:cxn>
              <a:cxn ang="0">
                <a:pos x="154" y="276"/>
              </a:cxn>
              <a:cxn ang="0">
                <a:pos x="154" y="276"/>
              </a:cxn>
              <a:cxn ang="0">
                <a:pos x="268" y="0"/>
              </a:cxn>
              <a:cxn ang="0">
                <a:pos x="51" y="0"/>
              </a:cxn>
              <a:cxn ang="0">
                <a:pos x="0" y="123"/>
              </a:cxn>
              <a:cxn ang="0">
                <a:pos x="0" y="123"/>
              </a:cxn>
              <a:cxn ang="0">
                <a:pos x="59" y="181"/>
              </a:cxn>
              <a:cxn ang="0">
                <a:pos x="60" y="227"/>
              </a:cxn>
              <a:cxn ang="0">
                <a:pos x="106" y="228"/>
              </a:cxn>
            </a:cxnLst>
            <a:rect l="0" t="0" r="r" b="b"/>
            <a:pathLst>
              <a:path w="268" h="276">
                <a:moveTo>
                  <a:pt x="106" y="228"/>
                </a:moveTo>
                <a:cubicBezTo>
                  <a:pt x="154" y="276"/>
                  <a:pt x="154" y="276"/>
                  <a:pt x="154" y="276"/>
                </a:cubicBezTo>
                <a:cubicBezTo>
                  <a:pt x="154" y="276"/>
                  <a:pt x="154" y="276"/>
                  <a:pt x="154" y="276"/>
                </a:cubicBezTo>
                <a:cubicBezTo>
                  <a:pt x="230" y="200"/>
                  <a:pt x="268" y="100"/>
                  <a:pt x="268" y="0"/>
                </a:cubicBezTo>
                <a:cubicBezTo>
                  <a:pt x="51" y="0"/>
                  <a:pt x="51" y="0"/>
                  <a:pt x="51" y="0"/>
                </a:cubicBezTo>
                <a:cubicBezTo>
                  <a:pt x="51" y="44"/>
                  <a:pt x="34" y="89"/>
                  <a:pt x="0" y="123"/>
                </a:cubicBezTo>
                <a:cubicBezTo>
                  <a:pt x="0" y="123"/>
                  <a:pt x="0" y="123"/>
                  <a:pt x="0" y="123"/>
                </a:cubicBezTo>
                <a:cubicBezTo>
                  <a:pt x="59" y="181"/>
                  <a:pt x="59" y="181"/>
                  <a:pt x="59" y="181"/>
                </a:cubicBezTo>
                <a:cubicBezTo>
                  <a:pt x="60" y="227"/>
                  <a:pt x="60" y="227"/>
                  <a:pt x="60" y="227"/>
                </a:cubicBezTo>
                <a:lnTo>
                  <a:pt x="106" y="228"/>
                </a:lnTo>
                <a:close/>
              </a:path>
            </a:pathLst>
          </a:custGeom>
          <a:solidFill>
            <a:srgbClr val="E86E25"/>
          </a:solidFill>
          <a:ln w="9525">
            <a:solidFill>
              <a:schemeClr val="bg1"/>
            </a:solidFill>
            <a:round/>
          </a:ln>
        </p:spPr>
        <p:txBody>
          <a:bodyPr vert="horz" wrap="square" lIns="91440" tIns="45720" rIns="91440" bIns="45720" numCol="1" anchor="t" anchorCtr="0" compatLnSpc="1"/>
          <a:p>
            <a:endParaRPr lang="en-US"/>
          </a:p>
        </p:txBody>
      </p:sp>
      <p:sp>
        <p:nvSpPr>
          <p:cNvPr id="74" name="Freeform 15"/>
          <p:cNvSpPr/>
          <p:nvPr/>
        </p:nvSpPr>
        <p:spPr bwMode="auto">
          <a:xfrm>
            <a:off x="6862445" y="1709420"/>
            <a:ext cx="1661160" cy="1908175"/>
          </a:xfrm>
          <a:custGeom>
            <a:avLst/>
            <a:gdLst/>
            <a:ahLst/>
            <a:cxnLst>
              <a:cxn ang="0">
                <a:pos x="201" y="276"/>
              </a:cxn>
              <a:cxn ang="0">
                <a:pos x="268" y="276"/>
              </a:cxn>
              <a:cxn ang="0">
                <a:pos x="268" y="276"/>
              </a:cxn>
              <a:cxn ang="0">
                <a:pos x="154" y="0"/>
              </a:cxn>
              <a:cxn ang="0">
                <a:pos x="0" y="154"/>
              </a:cxn>
              <a:cxn ang="0">
                <a:pos x="51" y="276"/>
              </a:cxn>
              <a:cxn ang="0">
                <a:pos x="51" y="276"/>
              </a:cxn>
              <a:cxn ang="0">
                <a:pos x="134" y="276"/>
              </a:cxn>
              <a:cxn ang="0">
                <a:pos x="166" y="308"/>
              </a:cxn>
              <a:cxn ang="0">
                <a:pos x="201" y="276"/>
              </a:cxn>
            </a:cxnLst>
            <a:rect l="0" t="0" r="r" b="b"/>
            <a:pathLst>
              <a:path w="268" h="308">
                <a:moveTo>
                  <a:pt x="201" y="276"/>
                </a:moveTo>
                <a:cubicBezTo>
                  <a:pt x="268" y="276"/>
                  <a:pt x="268" y="276"/>
                  <a:pt x="268" y="276"/>
                </a:cubicBezTo>
                <a:cubicBezTo>
                  <a:pt x="268" y="276"/>
                  <a:pt x="268" y="276"/>
                  <a:pt x="268" y="276"/>
                </a:cubicBezTo>
                <a:cubicBezTo>
                  <a:pt x="268" y="168"/>
                  <a:pt x="224" y="71"/>
                  <a:pt x="154" y="0"/>
                </a:cubicBezTo>
                <a:cubicBezTo>
                  <a:pt x="0" y="154"/>
                  <a:pt x="0" y="154"/>
                  <a:pt x="0" y="154"/>
                </a:cubicBezTo>
                <a:cubicBezTo>
                  <a:pt x="32" y="185"/>
                  <a:pt x="51" y="228"/>
                  <a:pt x="51" y="276"/>
                </a:cubicBezTo>
                <a:cubicBezTo>
                  <a:pt x="51" y="276"/>
                  <a:pt x="51" y="276"/>
                  <a:pt x="51" y="276"/>
                </a:cubicBezTo>
                <a:cubicBezTo>
                  <a:pt x="134" y="276"/>
                  <a:pt x="134" y="276"/>
                  <a:pt x="134" y="276"/>
                </a:cubicBezTo>
                <a:cubicBezTo>
                  <a:pt x="166" y="308"/>
                  <a:pt x="166" y="308"/>
                  <a:pt x="166" y="308"/>
                </a:cubicBezTo>
                <a:lnTo>
                  <a:pt x="201" y="276"/>
                </a:lnTo>
                <a:close/>
              </a:path>
            </a:pathLst>
          </a:custGeom>
          <a:solidFill>
            <a:srgbClr val="E86E25"/>
          </a:solidFill>
          <a:ln w="9525">
            <a:solidFill>
              <a:schemeClr val="bg1"/>
            </a:solidFill>
            <a:round/>
          </a:ln>
        </p:spPr>
        <p:txBody>
          <a:bodyPr vert="horz" wrap="square" lIns="91440" tIns="45720" rIns="91440" bIns="45720" numCol="1" anchor="t" anchorCtr="0" compatLnSpc="1"/>
          <a:p>
            <a:endParaRPr lang="en-US"/>
          </a:p>
        </p:txBody>
      </p:sp>
      <p:sp>
        <p:nvSpPr>
          <p:cNvPr id="104" name="Freeform 16"/>
          <p:cNvSpPr/>
          <p:nvPr/>
        </p:nvSpPr>
        <p:spPr bwMode="auto">
          <a:xfrm>
            <a:off x="7228205" y="2000885"/>
            <a:ext cx="291465" cy="291465"/>
          </a:xfrm>
          <a:custGeom>
            <a:avLst/>
            <a:gdLst/>
            <a:ahLst/>
            <a:cxnLst>
              <a:cxn ang="0">
                <a:pos x="106" y="0"/>
              </a:cxn>
              <a:cxn ang="0">
                <a:pos x="102" y="106"/>
              </a:cxn>
              <a:cxn ang="0">
                <a:pos x="0" y="106"/>
              </a:cxn>
              <a:cxn ang="0">
                <a:pos x="106" y="0"/>
              </a:cxn>
            </a:cxnLst>
            <a:rect l="0" t="0" r="r" b="b"/>
            <a:pathLst>
              <a:path w="106" h="106">
                <a:moveTo>
                  <a:pt x="106" y="0"/>
                </a:moveTo>
                <a:lnTo>
                  <a:pt x="102" y="106"/>
                </a:lnTo>
                <a:lnTo>
                  <a:pt x="0" y="106"/>
                </a:lnTo>
                <a:lnTo>
                  <a:pt x="106" y="0"/>
                </a:lnTo>
                <a:close/>
              </a:path>
            </a:pathLst>
          </a:custGeom>
          <a:solidFill>
            <a:srgbClr val="E86E25"/>
          </a:solidFill>
          <a:ln w="9525">
            <a:solidFill>
              <a:schemeClr val="bg1"/>
            </a:solidFill>
            <a:round/>
          </a:ln>
        </p:spPr>
        <p:txBody>
          <a:bodyPr vert="horz" wrap="square" lIns="91440" tIns="45720" rIns="91440" bIns="45720" numCol="1" anchor="t" anchorCtr="0" compatLnSpc="1"/>
          <a:p>
            <a:endParaRPr lang="en-US" dirty="0">
              <a:solidFill>
                <a:schemeClr val="accent3"/>
              </a:solidFill>
            </a:endParaRPr>
          </a:p>
        </p:txBody>
      </p:sp>
      <p:sp>
        <p:nvSpPr>
          <p:cNvPr id="47" name="Oval 63"/>
          <p:cNvSpPr>
            <a:spLocks noChangeArrowheads="1"/>
          </p:cNvSpPr>
          <p:nvPr/>
        </p:nvSpPr>
        <p:spPr bwMode="auto">
          <a:xfrm>
            <a:off x="5224145" y="2558415"/>
            <a:ext cx="1743075" cy="1739900"/>
          </a:xfrm>
          <a:prstGeom prst="ellipse">
            <a:avLst/>
          </a:prstGeom>
          <a:solidFill>
            <a:schemeClr val="bg1">
              <a:lumMod val="85000"/>
            </a:schemeClr>
          </a:solidFill>
          <a:ln w="9525">
            <a:noFill/>
            <a:round/>
          </a:ln>
        </p:spPr>
        <p:txBody>
          <a:bodyPr vert="horz" wrap="square" lIns="91440" tIns="45720" rIns="91440" bIns="45720" numCol="1" anchor="ctr" anchorCtr="0" compatLnSpc="1"/>
          <a:p>
            <a:pPr algn="ctr"/>
            <a:r>
              <a:rPr lang="zh-CN" altLang="en-US" sz="2000" b="1">
                <a:solidFill>
                  <a:schemeClr val="tx1">
                    <a:lumMod val="65000"/>
                    <a:lumOff val="35000"/>
                  </a:schemeClr>
                </a:solidFill>
                <a:latin typeface="微软雅黑" panose="020B0503020204020204" charset="-122"/>
                <a:ea typeface="微软雅黑" panose="020B0503020204020204" charset="-122"/>
              </a:rPr>
              <a:t>子账号</a:t>
            </a:r>
            <a:endParaRPr lang="zh-CN" altLang="en-US" sz="2000" b="1">
              <a:solidFill>
                <a:schemeClr val="tx1">
                  <a:lumMod val="65000"/>
                  <a:lumOff val="35000"/>
                </a:schemeClr>
              </a:solidFill>
              <a:latin typeface="微软雅黑" panose="020B0503020204020204" charset="-122"/>
              <a:ea typeface="微软雅黑" panose="020B0503020204020204" charset="-122"/>
            </a:endParaRPr>
          </a:p>
          <a:p>
            <a:pPr algn="ctr"/>
            <a:r>
              <a:rPr lang="zh-CN" altLang="en-US" sz="2000" b="1">
                <a:solidFill>
                  <a:schemeClr val="tx1">
                    <a:lumMod val="65000"/>
                    <a:lumOff val="35000"/>
                  </a:schemeClr>
                </a:solidFill>
                <a:latin typeface="微软雅黑" panose="020B0503020204020204" charset="-122"/>
                <a:ea typeface="微软雅黑" panose="020B0503020204020204" charset="-122"/>
              </a:rPr>
              <a:t>主要操作</a:t>
            </a:r>
            <a:endParaRPr lang="zh-CN" altLang="en-US" sz="2000" b="1">
              <a:solidFill>
                <a:schemeClr val="tx1">
                  <a:lumMod val="65000"/>
                  <a:lumOff val="35000"/>
                </a:schemeClr>
              </a:solidFill>
              <a:latin typeface="微软雅黑" panose="020B0503020204020204" charset="-122"/>
              <a:ea typeface="微软雅黑" panose="020B0503020204020204" charset="-122"/>
            </a:endParaRPr>
          </a:p>
        </p:txBody>
      </p:sp>
      <p:sp>
        <p:nvSpPr>
          <p:cNvPr id="14" name="文本框 13"/>
          <p:cNvSpPr txBox="1"/>
          <p:nvPr/>
        </p:nvSpPr>
        <p:spPr>
          <a:xfrm>
            <a:off x="6256020" y="1512570"/>
            <a:ext cx="1290955" cy="645160"/>
          </a:xfrm>
          <a:prstGeom prst="rect">
            <a:avLst/>
          </a:prstGeom>
          <a:noFill/>
        </p:spPr>
        <p:txBody>
          <a:bodyPr wrap="square" rtlCol="0">
            <a:spAutoFit/>
          </a:bodyPr>
          <a:p>
            <a:pPr algn="ctr"/>
            <a:r>
              <a:rPr lang="zh-CN" altLang="en-US" b="1">
                <a:solidFill>
                  <a:schemeClr val="bg1"/>
                </a:solidFill>
                <a:latin typeface="微软雅黑" panose="020B0503020204020204" charset="-122"/>
                <a:ea typeface="微软雅黑" panose="020B0503020204020204" charset="-122"/>
              </a:rPr>
              <a:t>学生</a:t>
            </a:r>
            <a:r>
              <a:rPr lang="en-US" altLang="zh-CN" b="1">
                <a:solidFill>
                  <a:schemeClr val="bg1"/>
                </a:solidFill>
                <a:latin typeface="微软雅黑" panose="020B0503020204020204" charset="-122"/>
                <a:ea typeface="微软雅黑" panose="020B0503020204020204" charset="-122"/>
              </a:rPr>
              <a:t>/</a:t>
            </a:r>
            <a:r>
              <a:rPr lang="zh-CN" altLang="en-US" b="1">
                <a:solidFill>
                  <a:schemeClr val="bg1"/>
                </a:solidFill>
                <a:latin typeface="微软雅黑" panose="020B0503020204020204" charset="-122"/>
                <a:ea typeface="微软雅黑" panose="020B0503020204020204" charset="-122"/>
              </a:rPr>
              <a:t>教师账号设置</a:t>
            </a:r>
            <a:endParaRPr lang="zh-CN" altLang="en-US" b="1">
              <a:solidFill>
                <a:schemeClr val="bg1"/>
              </a:solidFill>
              <a:latin typeface="微软雅黑" panose="020B0503020204020204" charset="-122"/>
              <a:ea typeface="微软雅黑" panose="020B0503020204020204" charset="-122"/>
            </a:endParaRPr>
          </a:p>
        </p:txBody>
      </p:sp>
      <p:sp>
        <p:nvSpPr>
          <p:cNvPr id="15" name="文本框 14"/>
          <p:cNvSpPr txBox="1"/>
          <p:nvPr/>
        </p:nvSpPr>
        <p:spPr>
          <a:xfrm>
            <a:off x="7098665" y="2466340"/>
            <a:ext cx="1290955" cy="645160"/>
          </a:xfrm>
          <a:prstGeom prst="rect">
            <a:avLst/>
          </a:prstGeom>
          <a:noFill/>
        </p:spPr>
        <p:txBody>
          <a:bodyPr wrap="square" rtlCol="0">
            <a:spAutoFit/>
          </a:bodyPr>
          <a:p>
            <a:pPr algn="ctr"/>
            <a:r>
              <a:rPr lang="zh-CN" altLang="en-US" b="1">
                <a:solidFill>
                  <a:schemeClr val="bg1"/>
                </a:solidFill>
                <a:latin typeface="微软雅黑" panose="020B0503020204020204" charset="-122"/>
                <a:ea typeface="微软雅黑" panose="020B0503020204020204" charset="-122"/>
              </a:rPr>
              <a:t>通知</a:t>
            </a:r>
            <a:r>
              <a:rPr lang="zh-CN" altLang="en-US" b="1">
                <a:solidFill>
                  <a:schemeClr val="bg1"/>
                </a:solidFill>
                <a:latin typeface="微软雅黑" panose="020B0503020204020204" charset="-122"/>
                <a:ea typeface="微软雅黑" panose="020B0503020204020204" charset="-122"/>
                <a:sym typeface="+mn-ea"/>
              </a:rPr>
              <a:t>学生首次上传</a:t>
            </a:r>
            <a:endParaRPr lang="zh-CN" altLang="en-US" b="1">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7171055" y="3851910"/>
            <a:ext cx="1146810" cy="64516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通知学生修改</a:t>
            </a:r>
            <a:endParaRPr lang="zh-CN" altLang="en-US" b="1">
              <a:solidFill>
                <a:schemeClr val="bg1"/>
              </a:solidFill>
              <a:latin typeface="微软雅黑" panose="020B0503020204020204" charset="-122"/>
              <a:ea typeface="微软雅黑" panose="020B0503020204020204" charset="-122"/>
            </a:endParaRPr>
          </a:p>
        </p:txBody>
      </p:sp>
      <p:sp>
        <p:nvSpPr>
          <p:cNvPr id="21" name="文本框 20"/>
          <p:cNvSpPr txBox="1"/>
          <p:nvPr/>
        </p:nvSpPr>
        <p:spPr>
          <a:xfrm>
            <a:off x="6256020" y="4685665"/>
            <a:ext cx="972185" cy="64516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创建</a:t>
            </a:r>
            <a:endParaRPr lang="zh-CN" altLang="en-US" b="1">
              <a:solidFill>
                <a:schemeClr val="bg1"/>
              </a:solidFill>
              <a:latin typeface="微软雅黑" panose="020B0503020204020204" charset="-122"/>
              <a:ea typeface="微软雅黑" panose="020B0503020204020204" charset="-122"/>
              <a:sym typeface="+mn-ea"/>
            </a:endParaRPr>
          </a:p>
          <a:p>
            <a:pPr algn="ctr"/>
            <a:r>
              <a:rPr lang="zh-CN" altLang="en-US" b="1">
                <a:solidFill>
                  <a:schemeClr val="bg1"/>
                </a:solidFill>
                <a:latin typeface="微软雅黑" panose="020B0503020204020204" charset="-122"/>
                <a:ea typeface="微软雅黑" panose="020B0503020204020204" charset="-122"/>
                <a:sym typeface="+mn-ea"/>
              </a:rPr>
              <a:t>文件夹</a:t>
            </a:r>
            <a:endParaRPr lang="zh-CN" altLang="en-US" b="1">
              <a:solidFill>
                <a:schemeClr val="bg1"/>
              </a:solidFill>
              <a:latin typeface="微软雅黑" panose="020B0503020204020204" charset="-122"/>
              <a:ea typeface="微软雅黑" panose="020B0503020204020204" charset="-122"/>
            </a:endParaRPr>
          </a:p>
        </p:txBody>
      </p:sp>
      <p:sp>
        <p:nvSpPr>
          <p:cNvPr id="22" name="文本框 21"/>
          <p:cNvSpPr txBox="1"/>
          <p:nvPr/>
        </p:nvSpPr>
        <p:spPr>
          <a:xfrm>
            <a:off x="4773930" y="4685030"/>
            <a:ext cx="1146810" cy="64516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上传论文检测</a:t>
            </a:r>
            <a:endParaRPr lang="en-US" altLang="zh-CN" b="1">
              <a:solidFill>
                <a:schemeClr val="bg1"/>
              </a:solidFill>
              <a:latin typeface="微软雅黑" panose="020B0503020204020204" charset="-122"/>
              <a:ea typeface="微软雅黑" panose="020B0503020204020204" charset="-122"/>
            </a:endParaRPr>
          </a:p>
        </p:txBody>
      </p:sp>
      <p:sp>
        <p:nvSpPr>
          <p:cNvPr id="23" name="文本框 22"/>
          <p:cNvSpPr txBox="1"/>
          <p:nvPr/>
        </p:nvSpPr>
        <p:spPr>
          <a:xfrm>
            <a:off x="3940810" y="3698240"/>
            <a:ext cx="1149350" cy="64516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查看</a:t>
            </a:r>
            <a:endParaRPr lang="zh-CN" altLang="en-US" b="1">
              <a:solidFill>
                <a:schemeClr val="bg1"/>
              </a:solidFill>
              <a:latin typeface="微软雅黑" panose="020B0503020204020204" charset="-122"/>
              <a:ea typeface="微软雅黑" panose="020B0503020204020204" charset="-122"/>
              <a:sym typeface="+mn-ea"/>
            </a:endParaRPr>
          </a:p>
          <a:p>
            <a:pPr algn="ctr"/>
            <a:r>
              <a:rPr lang="zh-CN" altLang="en-US" b="1">
                <a:solidFill>
                  <a:schemeClr val="bg1"/>
                </a:solidFill>
                <a:latin typeface="微软雅黑" panose="020B0503020204020204" charset="-122"/>
                <a:ea typeface="微软雅黑" panose="020B0503020204020204" charset="-122"/>
                <a:sym typeface="+mn-ea"/>
              </a:rPr>
              <a:t>检测结果</a:t>
            </a:r>
            <a:endParaRPr lang="zh-CN" altLang="en-US" b="1">
              <a:solidFill>
                <a:schemeClr val="bg1"/>
              </a:solidFill>
              <a:latin typeface="微软雅黑" panose="020B0503020204020204" charset="-122"/>
              <a:ea typeface="微软雅黑" panose="020B0503020204020204" charset="-122"/>
            </a:endParaRPr>
          </a:p>
        </p:txBody>
      </p:sp>
      <p:sp>
        <p:nvSpPr>
          <p:cNvPr id="24" name="文本框 23"/>
          <p:cNvSpPr txBox="1"/>
          <p:nvPr/>
        </p:nvSpPr>
        <p:spPr>
          <a:xfrm>
            <a:off x="3940810" y="2604770"/>
            <a:ext cx="1146810" cy="36830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信息统计</a:t>
            </a:r>
            <a:endParaRPr lang="zh-CN" altLang="en-US" b="1">
              <a:solidFill>
                <a:schemeClr val="bg1"/>
              </a:solidFill>
              <a:latin typeface="微软雅黑" panose="020B0503020204020204" charset="-122"/>
              <a:ea typeface="微软雅黑" panose="020B0503020204020204" charset="-122"/>
            </a:endParaRPr>
          </a:p>
        </p:txBody>
      </p:sp>
      <p:sp>
        <p:nvSpPr>
          <p:cNvPr id="25" name="文本框 24"/>
          <p:cNvSpPr txBox="1"/>
          <p:nvPr/>
        </p:nvSpPr>
        <p:spPr>
          <a:xfrm>
            <a:off x="4774565" y="1511935"/>
            <a:ext cx="1146175" cy="645160"/>
          </a:xfrm>
          <a:prstGeom prst="rect">
            <a:avLst/>
          </a:prstGeom>
          <a:noFill/>
        </p:spPr>
        <p:txBody>
          <a:bodyPr wrap="square" rtlCol="0" anchor="t">
            <a:spAutoFit/>
          </a:bodyPr>
          <a:p>
            <a:pPr algn="ctr"/>
            <a:r>
              <a:rPr lang="zh-CN" altLang="en-US" b="1">
                <a:solidFill>
                  <a:schemeClr val="bg1"/>
                </a:solidFill>
                <a:latin typeface="微软雅黑" panose="020B0503020204020204" charset="-122"/>
                <a:ea typeface="微软雅黑" panose="020B0503020204020204" charset="-122"/>
                <a:sym typeface="+mn-ea"/>
              </a:rPr>
              <a:t>检测结果导出</a:t>
            </a:r>
            <a:endParaRPr lang="zh-CN" altLang="en-US" b="1">
              <a:solidFill>
                <a:schemeClr val="bg1"/>
              </a:solidFill>
              <a:latin typeface="微软雅黑" panose="020B0503020204020204" charset="-122"/>
              <a:ea typeface="微软雅黑" panose="020B0503020204020204" charset="-122"/>
            </a:endParaRPr>
          </a:p>
        </p:txBody>
      </p:sp>
      <p:grpSp>
        <p:nvGrpSpPr>
          <p:cNvPr id="28" name="Group 74"/>
          <p:cNvGrpSpPr/>
          <p:nvPr/>
        </p:nvGrpSpPr>
        <p:grpSpPr>
          <a:xfrm flipH="1">
            <a:off x="8714230" y="2288827"/>
            <a:ext cx="930338" cy="220268"/>
            <a:chOff x="2901397" y="1460250"/>
            <a:chExt cx="930338" cy="220268"/>
          </a:xfrm>
        </p:grpSpPr>
        <p:cxnSp>
          <p:nvCxnSpPr>
            <p:cNvPr id="29" name="Straight Connector 75"/>
            <p:cNvCxnSpPr/>
            <p:nvPr/>
          </p:nvCxnSpPr>
          <p:spPr>
            <a:xfrm flipH="1" flipV="1">
              <a:off x="3592681" y="1460250"/>
              <a:ext cx="239054" cy="220268"/>
            </a:xfrm>
            <a:prstGeom prst="line">
              <a:avLst/>
            </a:prstGeom>
            <a:ln w="19050" cap="rnd">
              <a:solidFill>
                <a:srgbClr val="E86E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76"/>
            <p:cNvCxnSpPr/>
            <p:nvPr/>
          </p:nvCxnSpPr>
          <p:spPr>
            <a:xfrm flipH="1">
              <a:off x="2901397" y="1463918"/>
              <a:ext cx="691284" cy="0"/>
            </a:xfrm>
            <a:prstGeom prst="line">
              <a:avLst/>
            </a:prstGeom>
            <a:ln w="19050" cap="rnd">
              <a:solidFill>
                <a:srgbClr val="E86E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9645015" y="2098040"/>
            <a:ext cx="2219960" cy="368300"/>
          </a:xfrm>
          <a:prstGeom prst="rect">
            <a:avLst/>
          </a:prstGeom>
          <a:noFill/>
        </p:spPr>
        <p:txBody>
          <a:bodyPr wrap="square" rtlCol="0">
            <a:spAutoFit/>
          </a:bodyPr>
          <a:p>
            <a:pPr algn="l"/>
            <a:r>
              <a:rPr lang="zh-CN" altLang="en-US" b="1">
                <a:solidFill>
                  <a:schemeClr val="tx1">
                    <a:lumMod val="65000"/>
                    <a:lumOff val="35000"/>
                  </a:schemeClr>
                </a:solidFill>
                <a:latin typeface="微软雅黑" panose="020B0503020204020204" charset="-122"/>
                <a:ea typeface="微软雅黑" panose="020B0503020204020204" charset="-122"/>
              </a:rPr>
              <a:t>学生上传论文检测</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32" name="Group 74"/>
          <p:cNvGrpSpPr/>
          <p:nvPr/>
        </p:nvGrpSpPr>
        <p:grpSpPr>
          <a:xfrm flipH="1" flipV="1">
            <a:off x="6727950" y="6042947"/>
            <a:ext cx="930338" cy="220268"/>
            <a:chOff x="2901397" y="1460250"/>
            <a:chExt cx="930338" cy="220268"/>
          </a:xfrm>
        </p:grpSpPr>
        <p:cxnSp>
          <p:nvCxnSpPr>
            <p:cNvPr id="33" name="Straight Connector 75"/>
            <p:cNvCxnSpPr/>
            <p:nvPr/>
          </p:nvCxnSpPr>
          <p:spPr>
            <a:xfrm flipH="1" flipV="1">
              <a:off x="3592681" y="1460250"/>
              <a:ext cx="239054" cy="220268"/>
            </a:xfrm>
            <a:prstGeom prst="line">
              <a:avLst/>
            </a:prstGeom>
            <a:ln w="19050" cap="rnd">
              <a:solidFill>
                <a:srgbClr val="007FB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76"/>
            <p:cNvCxnSpPr/>
            <p:nvPr/>
          </p:nvCxnSpPr>
          <p:spPr>
            <a:xfrm flipH="1">
              <a:off x="2901397" y="1463918"/>
              <a:ext cx="691284" cy="0"/>
            </a:xfrm>
            <a:prstGeom prst="line">
              <a:avLst/>
            </a:prstGeom>
            <a:ln w="19050" cap="rnd">
              <a:solidFill>
                <a:srgbClr val="007FB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35" name="文本框 34"/>
          <p:cNvSpPr txBox="1"/>
          <p:nvPr/>
        </p:nvSpPr>
        <p:spPr>
          <a:xfrm>
            <a:off x="7658735" y="6075680"/>
            <a:ext cx="2900045" cy="368300"/>
          </a:xfrm>
          <a:prstGeom prst="rect">
            <a:avLst/>
          </a:prstGeom>
          <a:noFill/>
        </p:spPr>
        <p:txBody>
          <a:bodyPr wrap="square" rtlCol="0">
            <a:spAutoFit/>
          </a:bodyPr>
          <a:p>
            <a:pPr algn="l"/>
            <a:r>
              <a:rPr lang="zh-CN" altLang="en-US" b="1">
                <a:solidFill>
                  <a:schemeClr val="tx1">
                    <a:lumMod val="65000"/>
                    <a:lumOff val="35000"/>
                  </a:schemeClr>
                </a:solidFill>
                <a:latin typeface="微软雅黑" panose="020B0503020204020204" charset="-122"/>
                <a:ea typeface="微软雅黑" panose="020B0503020204020204" charset="-122"/>
              </a:rPr>
              <a:t>子账号上传论文检测</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grpSp>
        <p:nvGrpSpPr>
          <p:cNvPr id="36" name="Group 74"/>
          <p:cNvGrpSpPr/>
          <p:nvPr/>
        </p:nvGrpSpPr>
        <p:grpSpPr>
          <a:xfrm>
            <a:off x="2649345" y="2785397"/>
            <a:ext cx="930338" cy="220268"/>
            <a:chOff x="2901397" y="1460250"/>
            <a:chExt cx="930338" cy="220268"/>
          </a:xfrm>
        </p:grpSpPr>
        <p:cxnSp>
          <p:nvCxnSpPr>
            <p:cNvPr id="37" name="Straight Connector 75"/>
            <p:cNvCxnSpPr/>
            <p:nvPr/>
          </p:nvCxnSpPr>
          <p:spPr>
            <a:xfrm flipH="1" flipV="1">
              <a:off x="3592681" y="1460250"/>
              <a:ext cx="239054" cy="220268"/>
            </a:xfrm>
            <a:prstGeom prst="line">
              <a:avLst/>
            </a:prstGeom>
            <a:ln w="19050" cap="rnd">
              <a:solidFill>
                <a:srgbClr val="E86E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76"/>
            <p:cNvCxnSpPr/>
            <p:nvPr/>
          </p:nvCxnSpPr>
          <p:spPr>
            <a:xfrm flipH="1">
              <a:off x="2901397" y="1463918"/>
              <a:ext cx="691284" cy="0"/>
            </a:xfrm>
            <a:prstGeom prst="line">
              <a:avLst/>
            </a:prstGeom>
            <a:ln w="19050" cap="rnd">
              <a:solidFill>
                <a:srgbClr val="E86E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39" name="文本框 38"/>
          <p:cNvSpPr txBox="1"/>
          <p:nvPr/>
        </p:nvSpPr>
        <p:spPr>
          <a:xfrm>
            <a:off x="944245" y="2604770"/>
            <a:ext cx="1609725" cy="368300"/>
          </a:xfrm>
          <a:prstGeom prst="rect">
            <a:avLst/>
          </a:prstGeom>
          <a:noFill/>
        </p:spPr>
        <p:txBody>
          <a:bodyPr wrap="square" rtlCol="0">
            <a:spAutoFit/>
          </a:bodyPr>
          <a:p>
            <a:pPr algn="r"/>
            <a:r>
              <a:rPr lang="zh-CN" altLang="en-US" b="1">
                <a:solidFill>
                  <a:schemeClr val="tx1">
                    <a:lumMod val="65000"/>
                    <a:lumOff val="35000"/>
                  </a:schemeClr>
                </a:solidFill>
                <a:latin typeface="微软雅黑" panose="020B0503020204020204" charset="-122"/>
                <a:ea typeface="微软雅黑" panose="020B0503020204020204" charset="-122"/>
              </a:rPr>
              <a:t>检测结果管理</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
        <p:nvSpPr>
          <p:cNvPr id="40" name="文本框 39"/>
          <p:cNvSpPr txBox="1"/>
          <p:nvPr/>
        </p:nvSpPr>
        <p:spPr>
          <a:xfrm>
            <a:off x="615315" y="6075680"/>
            <a:ext cx="3512185" cy="368300"/>
          </a:xfrm>
          <a:prstGeom prst="rect">
            <a:avLst/>
          </a:prstGeom>
          <a:noFill/>
        </p:spPr>
        <p:txBody>
          <a:bodyPr wrap="square" rtlCol="0">
            <a:spAutoFit/>
          </a:bodyPr>
          <a:p>
            <a:pPr algn="l"/>
            <a:r>
              <a:rPr lang="en-US" altLang="zh-CN" b="1">
                <a:solidFill>
                  <a:schemeClr val="tx1">
                    <a:lumMod val="65000"/>
                    <a:lumOff val="35000"/>
                  </a:schemeClr>
                </a:solidFill>
                <a:latin typeface="微软雅黑" panose="020B0503020204020204" charset="-122"/>
                <a:ea typeface="微软雅黑" panose="020B0503020204020204" charset="-122"/>
              </a:rPr>
              <a:t>*</a:t>
            </a:r>
            <a:r>
              <a:rPr lang="zh-CN" altLang="en-US" b="1">
                <a:solidFill>
                  <a:schemeClr val="tx1">
                    <a:lumMod val="65000"/>
                    <a:lumOff val="35000"/>
                  </a:schemeClr>
                </a:solidFill>
                <a:latin typeface="微软雅黑" panose="020B0503020204020204" charset="-122"/>
                <a:ea typeface="微软雅黑" panose="020B0503020204020204" charset="-122"/>
              </a:rPr>
              <a:t>查询账号仅可查看检测结果</a:t>
            </a:r>
            <a:endParaRPr lang="zh-CN" altLang="en-US" b="1">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1+#ppt_w/2"/>
                                          </p:val>
                                        </p:tav>
                                        <p:tav tm="100000">
                                          <p:val>
                                            <p:strVal val="#ppt_x"/>
                                          </p:val>
                                        </p:tav>
                                      </p:tavLst>
                                    </p:anim>
                                    <p:anim calcmode="lin" valueType="num">
                                      <p:cBhvr additive="base">
                                        <p:cTn id="14" dur="500" fill="hold"/>
                                        <p:tgtEl>
                                          <p:spTgt spid="62"/>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additive="base">
                                        <p:cTn id="17" dur="500" fill="hold"/>
                                        <p:tgtEl>
                                          <p:spTgt spid="104"/>
                                        </p:tgtEl>
                                        <p:attrNameLst>
                                          <p:attrName>ppt_x</p:attrName>
                                        </p:attrNameLst>
                                      </p:cBhvr>
                                      <p:tavLst>
                                        <p:tav tm="0">
                                          <p:val>
                                            <p:strVal val="1+#ppt_w/2"/>
                                          </p:val>
                                        </p:tav>
                                        <p:tav tm="100000">
                                          <p:val>
                                            <p:strVal val="#ppt_x"/>
                                          </p:val>
                                        </p:tav>
                                      </p:tavLst>
                                    </p:anim>
                                    <p:anim calcmode="lin" valueType="num">
                                      <p:cBhvr additive="base">
                                        <p:cTn id="18" dur="500" fill="hold"/>
                                        <p:tgtEl>
                                          <p:spTgt spid="104"/>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1+#ppt_w/2"/>
                                          </p:val>
                                        </p:tav>
                                        <p:tav tm="100000">
                                          <p:val>
                                            <p:strVal val="#ppt_x"/>
                                          </p:val>
                                        </p:tav>
                                      </p:tavLst>
                                    </p:anim>
                                    <p:anim calcmode="lin" valueType="num">
                                      <p:cBhvr additive="base">
                                        <p:cTn id="28" dur="500" fill="hold"/>
                                        <p:tgtEl>
                                          <p:spTgt spid="7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1+#ppt_w/2"/>
                                          </p:val>
                                        </p:tav>
                                        <p:tav tm="100000">
                                          <p:val>
                                            <p:strVal val="#ppt_x"/>
                                          </p:val>
                                        </p:tav>
                                      </p:tavLst>
                                    </p:anim>
                                    <p:anim calcmode="lin" valueType="num">
                                      <p:cBhvr additive="base">
                                        <p:cTn id="38" dur="500" fill="hold"/>
                                        <p:tgtEl>
                                          <p:spTgt spid="7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1+#ppt_w/2"/>
                                          </p:val>
                                        </p:tav>
                                        <p:tav tm="100000">
                                          <p:val>
                                            <p:strVal val="#ppt_x"/>
                                          </p:val>
                                        </p:tav>
                                      </p:tavLst>
                                    </p:anim>
                                    <p:anim calcmode="lin" valueType="num">
                                      <p:cBhvr additive="base">
                                        <p:cTn id="4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1+#ppt_w/2"/>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0-#ppt_w/2"/>
                                          </p:val>
                                        </p:tav>
                                        <p:tav tm="100000">
                                          <p:val>
                                            <p:strVal val="#ppt_x"/>
                                          </p:val>
                                        </p:tav>
                                      </p:tavLst>
                                    </p:anim>
                                    <p:anim calcmode="lin" valueType="num">
                                      <p:cBhvr additive="base">
                                        <p:cTn id="58" dur="500" fill="hold"/>
                                        <p:tgtEl>
                                          <p:spTgt spid="69"/>
                                        </p:tgtEl>
                                        <p:attrNameLst>
                                          <p:attrName>ppt_y</p:attrName>
                                        </p:attrNameLst>
                                      </p:cBhvr>
                                      <p:tavLst>
                                        <p:tav tm="0">
                                          <p:val>
                                            <p:strVal val="1+#ppt_h/2"/>
                                          </p:val>
                                        </p:tav>
                                        <p:tav tm="100000">
                                          <p:val>
                                            <p:strVal val="#ppt_y"/>
                                          </p:val>
                                        </p:tav>
                                      </p:tavLst>
                                    </p:anim>
                                  </p:childTnLst>
                                </p:cTn>
                              </p:par>
                              <p:par>
                                <p:cTn id="59" presetID="2" presetClass="entr" presetSubtype="12"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fill="hold"/>
                                        <p:tgtEl>
                                          <p:spTgt spid="23"/>
                                        </p:tgtEl>
                                        <p:attrNameLst>
                                          <p:attrName>ppt_x</p:attrName>
                                        </p:attrNameLst>
                                      </p:cBhvr>
                                      <p:tavLst>
                                        <p:tav tm="0">
                                          <p:val>
                                            <p:strVal val="0-#ppt_w/2"/>
                                          </p:val>
                                        </p:tav>
                                        <p:tav tm="100000">
                                          <p:val>
                                            <p:strVal val="#ppt_x"/>
                                          </p:val>
                                        </p:tav>
                                      </p:tavLst>
                                    </p:anim>
                                    <p:anim calcmode="lin" valueType="num">
                                      <p:cBhvr additive="base">
                                        <p:cTn id="7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0-#ppt_w/2"/>
                                          </p:val>
                                        </p:tav>
                                        <p:tav tm="100000">
                                          <p:val>
                                            <p:strVal val="#ppt_x"/>
                                          </p:val>
                                        </p:tav>
                                      </p:tavLst>
                                    </p:anim>
                                    <p:anim calcmode="lin" valueType="num">
                                      <p:cBhvr additive="base">
                                        <p:cTn id="78" dur="500" fill="hold"/>
                                        <p:tgtEl>
                                          <p:spTgt spid="67"/>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500" fill="hold"/>
                                        <p:tgtEl>
                                          <p:spTgt spid="24"/>
                                        </p:tgtEl>
                                        <p:attrNameLst>
                                          <p:attrName>ppt_x</p:attrName>
                                        </p:attrNameLst>
                                      </p:cBhvr>
                                      <p:tavLst>
                                        <p:tav tm="0">
                                          <p:val>
                                            <p:strVal val="0-#ppt_w/2"/>
                                          </p:val>
                                        </p:tav>
                                        <p:tav tm="100000">
                                          <p:val>
                                            <p:strVal val="#ppt_x"/>
                                          </p:val>
                                        </p:tav>
                                      </p:tavLst>
                                    </p:anim>
                                    <p:anim calcmode="lin" valueType="num">
                                      <p:cBhvr additive="base">
                                        <p:cTn id="8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9"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anim calcmode="lin" valueType="num">
                                      <p:cBhvr additive="base">
                                        <p:cTn id="87" dur="500" fill="hold"/>
                                        <p:tgtEl>
                                          <p:spTgt spid="66"/>
                                        </p:tgtEl>
                                        <p:attrNameLst>
                                          <p:attrName>ppt_x</p:attrName>
                                        </p:attrNameLst>
                                      </p:cBhvr>
                                      <p:tavLst>
                                        <p:tav tm="0">
                                          <p:val>
                                            <p:strVal val="0-#ppt_w/2"/>
                                          </p:val>
                                        </p:tav>
                                        <p:tav tm="100000">
                                          <p:val>
                                            <p:strVal val="#ppt_x"/>
                                          </p:val>
                                        </p:tav>
                                      </p:tavLst>
                                    </p:anim>
                                    <p:anim calcmode="lin" valueType="num">
                                      <p:cBhvr additive="base">
                                        <p:cTn id="88" dur="500" fill="hold"/>
                                        <p:tgtEl>
                                          <p:spTgt spid="66"/>
                                        </p:tgtEl>
                                        <p:attrNameLst>
                                          <p:attrName>ppt_y</p:attrName>
                                        </p:attrNameLst>
                                      </p:cBhvr>
                                      <p:tavLst>
                                        <p:tav tm="0">
                                          <p:val>
                                            <p:strVal val="0-#ppt_h/2"/>
                                          </p:val>
                                        </p:tav>
                                        <p:tav tm="100000">
                                          <p:val>
                                            <p:strVal val="#ppt_y"/>
                                          </p:val>
                                        </p:tav>
                                      </p:tavLst>
                                    </p:anim>
                                  </p:childTnLst>
                                </p:cTn>
                              </p:par>
                              <p:par>
                                <p:cTn id="89" presetID="2" presetClass="entr" presetSubtype="9"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0-#ppt_w/2"/>
                                          </p:val>
                                        </p:tav>
                                        <p:tav tm="100000">
                                          <p:val>
                                            <p:strVal val="#ppt_x"/>
                                          </p:val>
                                        </p:tav>
                                      </p:tavLst>
                                    </p:anim>
                                    <p:anim calcmode="lin" valueType="num">
                                      <p:cBhvr additive="base">
                                        <p:cTn id="9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8" presetClass="entr" presetSubtype="6"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strips(downRight)">
                                      <p:cBhvr>
                                        <p:cTn id="97" dur="500"/>
                                        <p:tgtEl>
                                          <p:spTgt spid="28"/>
                                        </p:tgtEl>
                                      </p:cBhvr>
                                    </p:animEffect>
                                  </p:childTnLst>
                                </p:cTn>
                              </p:par>
                              <p:par>
                                <p:cTn id="98" presetID="2" presetClass="entr" presetSubtype="3"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1+#ppt_w/2"/>
                                          </p:val>
                                        </p:tav>
                                        <p:tav tm="100000">
                                          <p:val>
                                            <p:strVal val="#ppt_x"/>
                                          </p:val>
                                        </p:tav>
                                      </p:tavLst>
                                    </p:anim>
                                    <p:anim calcmode="lin" valueType="num">
                                      <p:cBhvr additive="base">
                                        <p:cTn id="101"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8" presetClass="entr" presetSubtype="6" fill="hold" nodeType="clickEffect">
                                  <p:stCondLst>
                                    <p:cond delay="0"/>
                                  </p:stCondLst>
                                  <p:childTnLst>
                                    <p:set>
                                      <p:cBhvr>
                                        <p:cTn id="105" dur="1" fill="hold">
                                          <p:stCondLst>
                                            <p:cond delay="0"/>
                                          </p:stCondLst>
                                        </p:cTn>
                                        <p:tgtEl>
                                          <p:spTgt spid="32"/>
                                        </p:tgtEl>
                                        <p:attrNameLst>
                                          <p:attrName>style.visibility</p:attrName>
                                        </p:attrNameLst>
                                      </p:cBhvr>
                                      <p:to>
                                        <p:strVal val="visible"/>
                                      </p:to>
                                    </p:set>
                                    <p:animEffect transition="in" filter="strips(downRight)">
                                      <p:cBhvr>
                                        <p:cTn id="106" dur="500"/>
                                        <p:tgtEl>
                                          <p:spTgt spid="32"/>
                                        </p:tgtEl>
                                      </p:cBhvr>
                                    </p:animEffect>
                                  </p:childTnLst>
                                </p:cTn>
                              </p:par>
                              <p:par>
                                <p:cTn id="107" presetID="2" presetClass="entr" presetSubtype="3"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additive="base">
                                        <p:cTn id="109" dur="500" fill="hold"/>
                                        <p:tgtEl>
                                          <p:spTgt spid="35"/>
                                        </p:tgtEl>
                                        <p:attrNameLst>
                                          <p:attrName>ppt_x</p:attrName>
                                        </p:attrNameLst>
                                      </p:cBhvr>
                                      <p:tavLst>
                                        <p:tav tm="0">
                                          <p:val>
                                            <p:strVal val="1+#ppt_w/2"/>
                                          </p:val>
                                        </p:tav>
                                        <p:tav tm="100000">
                                          <p:val>
                                            <p:strVal val="#ppt_x"/>
                                          </p:val>
                                        </p:tav>
                                      </p:tavLst>
                                    </p:anim>
                                    <p:anim calcmode="lin" valueType="num">
                                      <p:cBhvr additive="base">
                                        <p:cTn id="110"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8" presetClass="entr" presetSubtype="6" fill="hold"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strips(downRight)">
                                      <p:cBhvr>
                                        <p:cTn id="115" dur="500"/>
                                        <p:tgtEl>
                                          <p:spTgt spid="36"/>
                                        </p:tgtEl>
                                      </p:cBhvr>
                                    </p:animEffect>
                                  </p:childTnLst>
                                </p:cTn>
                              </p:par>
                              <p:par>
                                <p:cTn id="116" presetID="2" presetClass="entr" presetSubtype="3" fill="hold" grpId="0" nodeType="withEffect">
                                  <p:stCondLst>
                                    <p:cond delay="0"/>
                                  </p:stCondLst>
                                  <p:childTnLst>
                                    <p:set>
                                      <p:cBhvr>
                                        <p:cTn id="117" dur="1" fill="hold">
                                          <p:stCondLst>
                                            <p:cond delay="0"/>
                                          </p:stCondLst>
                                        </p:cTn>
                                        <p:tgtEl>
                                          <p:spTgt spid="39"/>
                                        </p:tgtEl>
                                        <p:attrNameLst>
                                          <p:attrName>style.visibility</p:attrName>
                                        </p:attrNameLst>
                                      </p:cBhvr>
                                      <p:to>
                                        <p:strVal val="visible"/>
                                      </p:to>
                                    </p:set>
                                    <p:anim calcmode="lin" valueType="num">
                                      <p:cBhvr additive="base">
                                        <p:cTn id="118" dur="500" fill="hold"/>
                                        <p:tgtEl>
                                          <p:spTgt spid="39"/>
                                        </p:tgtEl>
                                        <p:attrNameLst>
                                          <p:attrName>ppt_x</p:attrName>
                                        </p:attrNameLst>
                                      </p:cBhvr>
                                      <p:tavLst>
                                        <p:tav tm="0">
                                          <p:val>
                                            <p:strVal val="1+#ppt_w/2"/>
                                          </p:val>
                                        </p:tav>
                                        <p:tav tm="100000">
                                          <p:val>
                                            <p:strVal val="#ppt_x"/>
                                          </p:val>
                                        </p:tav>
                                      </p:tavLst>
                                    </p:anim>
                                    <p:anim calcmode="lin" valueType="num">
                                      <p:cBhvr additive="base">
                                        <p:cTn id="119"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3"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additive="base">
                                        <p:cTn id="124" dur="500" fill="hold"/>
                                        <p:tgtEl>
                                          <p:spTgt spid="40"/>
                                        </p:tgtEl>
                                        <p:attrNameLst>
                                          <p:attrName>ppt_x</p:attrName>
                                        </p:attrNameLst>
                                      </p:cBhvr>
                                      <p:tavLst>
                                        <p:tav tm="0">
                                          <p:val>
                                            <p:strVal val="1+#ppt_w/2"/>
                                          </p:val>
                                        </p:tav>
                                        <p:tav tm="100000">
                                          <p:val>
                                            <p:strVal val="#ppt_x"/>
                                          </p:val>
                                        </p:tav>
                                      </p:tavLst>
                                    </p:anim>
                                    <p:anim calcmode="lin" valueType="num">
                                      <p:cBhvr additive="base">
                                        <p:cTn id="125"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2" grpId="0" animBg="1"/>
      <p:bldP spid="66" grpId="0" animBg="1"/>
      <p:bldP spid="67" grpId="0" animBg="1"/>
      <p:bldP spid="68" grpId="0" animBg="1"/>
      <p:bldP spid="69" grpId="0" animBg="1"/>
      <p:bldP spid="71" grpId="0" animBg="1"/>
      <p:bldP spid="72" grpId="0" animBg="1"/>
      <p:bldP spid="74" grpId="0" animBg="1"/>
      <p:bldP spid="104" grpId="0" animBg="1"/>
      <p:bldP spid="14" grpId="0"/>
      <p:bldP spid="15" grpId="0"/>
      <p:bldP spid="16" grpId="0"/>
      <p:bldP spid="21" grpId="0"/>
      <p:bldP spid="22" grpId="0"/>
      <p:bldP spid="23" grpId="0"/>
      <p:bldP spid="24" grpId="0"/>
      <p:bldP spid="25" grpId="0"/>
      <p:bldP spid="31" grpId="0"/>
      <p:bldP spid="35" grpId="0"/>
      <p:bldP spid="39" grpId="0"/>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系统介绍</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01</a:t>
            </a:r>
            <a:endParaRPr lang="en-US" altLang="zh-CN" sz="3200" dirty="0">
              <a:solidFill>
                <a:srgbClr val="080808"/>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管理员操作指南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03</a:t>
            </a:r>
            <a:endParaRPr lang="en-US" altLang="zh-CN" sz="3200" dirty="0">
              <a:solidFill>
                <a:srgbClr val="080808"/>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子账号操作指南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04</a:t>
            </a:r>
            <a:endParaRPr lang="en-US" altLang="zh-CN" sz="3200" dirty="0">
              <a:solidFill>
                <a:srgbClr val="080808"/>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学生操作指南</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05</a:t>
            </a:r>
            <a:endParaRPr lang="en-US" altLang="zh-CN" sz="3200" dirty="0">
              <a:solidFill>
                <a:schemeClr val="bg1"/>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1221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指导教师操作指南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06</a:t>
            </a:r>
            <a:endParaRPr lang="en-US" altLang="zh-CN" sz="3200" dirty="0">
              <a:solidFill>
                <a:srgbClr val="080808"/>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系统登录</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02</a:t>
            </a:r>
            <a:endParaRPr lang="en-US" altLang="zh-CN" sz="3200" dirty="0">
              <a:solidFill>
                <a:srgbClr val="080808"/>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6" name="矩形 5"/>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7"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学生操作指南</a:t>
            </a:r>
            <a:endParaRPr lang="zh-CN" altLang="en-US" sz="3000" b="1" spc="400" dirty="0">
              <a:solidFill>
                <a:srgbClr val="003300"/>
              </a:solidFill>
              <a:latin typeface="微软雅黑" panose="020B0503020204020204" charset="-122"/>
              <a:ea typeface="微软雅黑" panose="020B0503020204020204" charset="-122"/>
              <a:sym typeface="+mn-ea"/>
            </a:endParaRPr>
          </a:p>
        </p:txBody>
      </p:sp>
      <p:grpSp>
        <p:nvGrpSpPr>
          <p:cNvPr id="78" name="Group 77"/>
          <p:cNvGrpSpPr/>
          <p:nvPr/>
        </p:nvGrpSpPr>
        <p:grpSpPr>
          <a:xfrm rot="0">
            <a:off x="790575" y="960755"/>
            <a:ext cx="3669665" cy="1132205"/>
            <a:chOff x="1133940" y="2819892"/>
            <a:chExt cx="2521542" cy="914360"/>
          </a:xfrm>
          <a:solidFill>
            <a:srgbClr val="007FB2"/>
          </a:solidFill>
        </p:grpSpPr>
        <p:sp>
          <p:nvSpPr>
            <p:cNvPr id="76" name="L-Shape 75"/>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77" name="L-Shape 76"/>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grpSp>
        <p:nvGrpSpPr>
          <p:cNvPr id="106" name="Group 134"/>
          <p:cNvGrpSpPr>
            <a:grpSpLocks noChangeAspect="1"/>
          </p:cNvGrpSpPr>
          <p:nvPr/>
        </p:nvGrpSpPr>
        <p:grpSpPr>
          <a:xfrm rot="0">
            <a:off x="2089150" y="1437005"/>
            <a:ext cx="1132840" cy="1133475"/>
            <a:chOff x="3287425" y="1417883"/>
            <a:chExt cx="648499" cy="649042"/>
          </a:xfrm>
        </p:grpSpPr>
        <p:sp>
          <p:nvSpPr>
            <p:cNvPr id="109" name="Oval 108"/>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b="1" dirty="0">
                <a:solidFill>
                  <a:schemeClr val="bg1"/>
                </a:solidFill>
                <a:latin typeface="+mj-lt"/>
              </a:endParaRPr>
            </a:p>
          </p:txBody>
        </p:sp>
        <p:sp>
          <p:nvSpPr>
            <p:cNvPr id="111" name="Oval 110"/>
            <p:cNvSpPr>
              <a:spLocks noChangeAspect="1"/>
            </p:cNvSpPr>
            <p:nvPr/>
          </p:nvSpPr>
          <p:spPr>
            <a:xfrm>
              <a:off x="3362252" y="1492773"/>
              <a:ext cx="498845" cy="499263"/>
            </a:xfrm>
            <a:prstGeom prst="ellipse">
              <a:avLst/>
            </a:prstGeom>
            <a:solidFill>
              <a:srgbClr val="007FB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smtClean="0">
                  <a:solidFill>
                    <a:schemeClr val="bg1"/>
                  </a:solidFill>
                  <a:latin typeface="微软雅黑" panose="020B0503020204020204" charset="-122"/>
                  <a:ea typeface="微软雅黑" panose="020B0503020204020204" charset="-122"/>
                </a:rPr>
                <a:t>01</a:t>
              </a:r>
              <a:endParaRPr lang="en-US" sz="2000" b="1" dirty="0">
                <a:solidFill>
                  <a:schemeClr val="bg1"/>
                </a:solidFill>
                <a:latin typeface="微软雅黑" panose="020B0503020204020204" charset="-122"/>
                <a:ea typeface="微软雅黑" panose="020B0503020204020204" charset="-122"/>
              </a:endParaRPr>
            </a:p>
          </p:txBody>
        </p:sp>
      </p:grpSp>
      <p:grpSp>
        <p:nvGrpSpPr>
          <p:cNvPr id="122" name="Group 121"/>
          <p:cNvGrpSpPr/>
          <p:nvPr/>
        </p:nvGrpSpPr>
        <p:grpSpPr>
          <a:xfrm rot="0">
            <a:off x="5827395" y="960755"/>
            <a:ext cx="3669665" cy="1132205"/>
            <a:chOff x="1133940" y="2819892"/>
            <a:chExt cx="2521542" cy="914360"/>
          </a:xfrm>
          <a:solidFill>
            <a:srgbClr val="E86E25"/>
          </a:solidFill>
        </p:grpSpPr>
        <p:sp>
          <p:nvSpPr>
            <p:cNvPr id="125" name="L-Shape 124"/>
            <p:cNvSpPr/>
            <p:nvPr/>
          </p:nvSpPr>
          <p:spPr>
            <a:xfrm>
              <a:off x="1133940"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26" name="L-Shape 125"/>
            <p:cNvSpPr/>
            <p:nvPr/>
          </p:nvSpPr>
          <p:spPr>
            <a:xfrm flipH="1">
              <a:off x="1984879" y="2819892"/>
              <a:ext cx="1670603" cy="914360"/>
            </a:xfrm>
            <a:prstGeom prst="corner">
              <a:avLst>
                <a:gd name="adj1" fmla="val 13050"/>
                <a:gd name="adj2" fmla="val 117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grpSp>
      <p:grpSp>
        <p:nvGrpSpPr>
          <p:cNvPr id="134" name="Group 134"/>
          <p:cNvGrpSpPr>
            <a:grpSpLocks noChangeAspect="1"/>
          </p:cNvGrpSpPr>
          <p:nvPr/>
        </p:nvGrpSpPr>
        <p:grpSpPr>
          <a:xfrm rot="0">
            <a:off x="7125970" y="1428115"/>
            <a:ext cx="1132840" cy="1133475"/>
            <a:chOff x="3287425" y="1417883"/>
            <a:chExt cx="648499" cy="649042"/>
          </a:xfrm>
        </p:grpSpPr>
        <p:sp>
          <p:nvSpPr>
            <p:cNvPr id="135" name="Oval 134"/>
            <p:cNvSpPr>
              <a:spLocks noChangeAspect="1"/>
            </p:cNvSpPr>
            <p:nvPr/>
          </p:nvSpPr>
          <p:spPr>
            <a:xfrm>
              <a:off x="3287425" y="1417883"/>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800" b="1" dirty="0">
                <a:solidFill>
                  <a:schemeClr val="bg1"/>
                </a:solidFill>
                <a:latin typeface="+mj-lt"/>
              </a:endParaRPr>
            </a:p>
          </p:txBody>
        </p:sp>
        <p:sp>
          <p:nvSpPr>
            <p:cNvPr id="136" name="Oval 135"/>
            <p:cNvSpPr>
              <a:spLocks noChangeAspect="1"/>
            </p:cNvSpPr>
            <p:nvPr/>
          </p:nvSpPr>
          <p:spPr>
            <a:xfrm>
              <a:off x="3362252" y="1492773"/>
              <a:ext cx="498845" cy="499263"/>
            </a:xfrm>
            <a:prstGeom prst="ellipse">
              <a:avLst/>
            </a:prstGeom>
            <a:solidFill>
              <a:srgbClr val="E86E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sz="2000" b="1" dirty="0" smtClean="0">
                  <a:solidFill>
                    <a:schemeClr val="bg1"/>
                  </a:solidFill>
                  <a:latin typeface="微软雅黑" panose="020B0503020204020204" charset="-122"/>
                  <a:ea typeface="微软雅黑" panose="020B0503020204020204" charset="-122"/>
                </a:rPr>
                <a:t>02</a:t>
              </a:r>
              <a:endParaRPr lang="en-US" sz="2000" b="1" dirty="0">
                <a:solidFill>
                  <a:schemeClr val="bg1"/>
                </a:solidFill>
                <a:latin typeface="微软雅黑" panose="020B0503020204020204" charset="-122"/>
                <a:ea typeface="微软雅黑" panose="020B0503020204020204" charset="-122"/>
              </a:endParaRPr>
            </a:p>
          </p:txBody>
        </p:sp>
      </p:grpSp>
      <p:sp>
        <p:nvSpPr>
          <p:cNvPr id="8" name="文本框 7"/>
          <p:cNvSpPr txBox="1"/>
          <p:nvPr/>
        </p:nvSpPr>
        <p:spPr>
          <a:xfrm>
            <a:off x="1548130" y="960755"/>
            <a:ext cx="2214880" cy="398780"/>
          </a:xfrm>
          <a:prstGeom prst="rect">
            <a:avLst/>
          </a:prstGeom>
          <a:noFill/>
        </p:spPr>
        <p:txBody>
          <a:bodyPr wrap="none" rtlCol="0">
            <a:spAutoFit/>
          </a:bodyPr>
          <a:p>
            <a:pPr algn="ctr"/>
            <a:r>
              <a:rPr lang="zh-CN" altLang="en-US" sz="2000" b="1">
                <a:latin typeface="微软雅黑" panose="020B0503020204020204" charset="-122"/>
                <a:ea typeface="微软雅黑" panose="020B0503020204020204" charset="-122"/>
              </a:rPr>
              <a:t>提交直接检测模式</a:t>
            </a:r>
            <a:endParaRPr lang="zh-CN" altLang="en-US" sz="2000" b="1">
              <a:latin typeface="微软雅黑" panose="020B0503020204020204" charset="-122"/>
              <a:ea typeface="微软雅黑" panose="020B0503020204020204" charset="-122"/>
            </a:endParaRPr>
          </a:p>
        </p:txBody>
      </p:sp>
      <p:sp>
        <p:nvSpPr>
          <p:cNvPr id="9" name="文本框 8"/>
          <p:cNvSpPr txBox="1"/>
          <p:nvPr/>
        </p:nvSpPr>
        <p:spPr>
          <a:xfrm>
            <a:off x="5998528" y="960755"/>
            <a:ext cx="3387725" cy="398780"/>
          </a:xfrm>
          <a:prstGeom prst="rect">
            <a:avLst/>
          </a:prstGeom>
          <a:noFill/>
        </p:spPr>
        <p:txBody>
          <a:bodyPr wrap="none" rtlCol="0">
            <a:spAutoFit/>
          </a:bodyPr>
          <a:p>
            <a:pPr algn="ctr"/>
            <a:r>
              <a:rPr lang="zh-CN" altLang="en-US" sz="2000" b="1">
                <a:latin typeface="微软雅黑" panose="020B0503020204020204" charset="-122"/>
                <a:ea typeface="微软雅黑" panose="020B0503020204020204" charset="-122"/>
              </a:rPr>
              <a:t>预提交到期检测最后</a:t>
            </a:r>
            <a:r>
              <a:rPr lang="en-US" altLang="zh-CN" sz="2000" b="1">
                <a:latin typeface="微软雅黑" panose="020B0503020204020204" charset="-122"/>
                <a:ea typeface="微软雅黑" panose="020B0503020204020204" charset="-122"/>
              </a:rPr>
              <a:t>1</a:t>
            </a:r>
            <a:r>
              <a:rPr lang="zh-CN" altLang="en-US" sz="2000" b="1">
                <a:latin typeface="微软雅黑" panose="020B0503020204020204" charset="-122"/>
                <a:ea typeface="微软雅黑" panose="020B0503020204020204" charset="-122"/>
              </a:rPr>
              <a:t>版模式</a:t>
            </a:r>
            <a:endParaRPr lang="zh-CN" altLang="en-US" sz="2000" b="1">
              <a:latin typeface="微软雅黑" panose="020B0503020204020204" charset="-122"/>
              <a:ea typeface="微软雅黑" panose="020B0503020204020204" charset="-122"/>
            </a:endParaRPr>
          </a:p>
        </p:txBody>
      </p:sp>
      <p:sp>
        <p:nvSpPr>
          <p:cNvPr id="18" name="流程图: 过程 17"/>
          <p:cNvSpPr/>
          <p:nvPr/>
        </p:nvSpPr>
        <p:spPr>
          <a:xfrm>
            <a:off x="1367790" y="277876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点击</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提交新论文</a:t>
            </a:r>
            <a:r>
              <a:rPr lang="en-US" altLang="zh-CN" sz="1600">
                <a:solidFill>
                  <a:schemeClr val="tx1">
                    <a:lumMod val="65000"/>
                    <a:lumOff val="35000"/>
                  </a:schemeClr>
                </a:solidFill>
                <a:latin typeface="微软雅黑" panose="020B0503020204020204" charset="-122"/>
                <a:ea typeface="微软雅黑" panose="020B0503020204020204" charset="-122"/>
              </a:rPr>
              <a:t>”</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19" name="流程图: 过程 18"/>
          <p:cNvSpPr/>
          <p:nvPr/>
        </p:nvSpPr>
        <p:spPr>
          <a:xfrm>
            <a:off x="1367790" y="3653155"/>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600">
                <a:solidFill>
                  <a:schemeClr val="tx1">
                    <a:lumMod val="65000"/>
                    <a:lumOff val="35000"/>
                  </a:schemeClr>
                </a:solidFill>
                <a:latin typeface="微软雅黑" panose="020B0503020204020204" charset="-122"/>
                <a:ea typeface="微软雅黑" panose="020B0503020204020204" charset="-122"/>
              </a:rPr>
              <a:t>填写论文相关信息</a:t>
            </a:r>
            <a:endParaRPr lang="zh-CN" sz="1600">
              <a:solidFill>
                <a:schemeClr val="tx1">
                  <a:lumMod val="65000"/>
                  <a:lumOff val="35000"/>
                </a:schemeClr>
              </a:solidFill>
              <a:latin typeface="微软雅黑" panose="020B0503020204020204" charset="-122"/>
              <a:ea typeface="微软雅黑" panose="020B0503020204020204" charset="-122"/>
            </a:endParaRPr>
          </a:p>
        </p:txBody>
      </p:sp>
      <p:sp>
        <p:nvSpPr>
          <p:cNvPr id="20" name="流程图: 过程 19"/>
          <p:cNvSpPr/>
          <p:nvPr/>
        </p:nvSpPr>
        <p:spPr>
          <a:xfrm>
            <a:off x="1367790" y="452755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上传待检测原文文件</a:t>
            </a:r>
            <a:endParaRPr lang="zh-CN" altLang="en-US" sz="1600">
              <a:solidFill>
                <a:schemeClr val="tx1">
                  <a:lumMod val="65000"/>
                  <a:lumOff val="35000"/>
                </a:schemeClr>
              </a:solidFill>
              <a:latin typeface="微软雅黑" panose="020B0503020204020204" charset="-122"/>
              <a:ea typeface="微软雅黑" panose="020B0503020204020204" charset="-122"/>
            </a:endParaRPr>
          </a:p>
        </p:txBody>
      </p:sp>
      <p:sp>
        <p:nvSpPr>
          <p:cNvPr id="26" name="流程图: 过程 25"/>
          <p:cNvSpPr/>
          <p:nvPr/>
        </p:nvSpPr>
        <p:spPr>
          <a:xfrm>
            <a:off x="1367790" y="5401945"/>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点击</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提交</a:t>
            </a:r>
            <a:r>
              <a:rPr lang="en-US" altLang="zh-CN" sz="1600">
                <a:solidFill>
                  <a:schemeClr val="tx1">
                    <a:lumMod val="65000"/>
                    <a:lumOff val="35000"/>
                  </a:schemeClr>
                </a:solidFill>
                <a:latin typeface="微软雅黑" panose="020B0503020204020204" charset="-122"/>
                <a:ea typeface="微软雅黑" panose="020B0503020204020204" charset="-122"/>
              </a:rPr>
              <a:t>”</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27" name="流程图: 过程 26"/>
          <p:cNvSpPr/>
          <p:nvPr/>
        </p:nvSpPr>
        <p:spPr>
          <a:xfrm>
            <a:off x="1367790" y="627634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查看检测结果、导师评语</a:t>
            </a:r>
            <a:endParaRPr lang="zh-CN" altLang="en-US" sz="1600">
              <a:solidFill>
                <a:schemeClr val="tx1">
                  <a:lumMod val="65000"/>
                  <a:lumOff val="35000"/>
                </a:schemeClr>
              </a:solidFill>
              <a:latin typeface="微软雅黑" panose="020B0503020204020204" charset="-122"/>
              <a:ea typeface="微软雅黑" panose="020B0503020204020204" charset="-122"/>
              <a:sym typeface="+mn-ea"/>
            </a:endParaRPr>
          </a:p>
        </p:txBody>
      </p:sp>
      <p:cxnSp>
        <p:nvCxnSpPr>
          <p:cNvPr id="40" name="直接箭头连接符 39"/>
          <p:cNvCxnSpPr>
            <a:stCxn id="18" idx="2"/>
            <a:endCxn id="19" idx="0"/>
          </p:cNvCxnSpPr>
          <p:nvPr/>
        </p:nvCxnSpPr>
        <p:spPr>
          <a:xfrm>
            <a:off x="2655570" y="3256280"/>
            <a:ext cx="0" cy="39687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9" idx="2"/>
            <a:endCxn id="20" idx="0"/>
          </p:cNvCxnSpPr>
          <p:nvPr/>
        </p:nvCxnSpPr>
        <p:spPr>
          <a:xfrm>
            <a:off x="2655570" y="4130675"/>
            <a:ext cx="0" cy="39687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20" idx="2"/>
            <a:endCxn id="26" idx="0"/>
          </p:cNvCxnSpPr>
          <p:nvPr/>
        </p:nvCxnSpPr>
        <p:spPr>
          <a:xfrm>
            <a:off x="2655570" y="5005070"/>
            <a:ext cx="0" cy="39687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26" idx="2"/>
            <a:endCxn id="27" idx="0"/>
          </p:cNvCxnSpPr>
          <p:nvPr/>
        </p:nvCxnSpPr>
        <p:spPr>
          <a:xfrm>
            <a:off x="2655570" y="5879465"/>
            <a:ext cx="0" cy="39687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sp>
        <p:nvSpPr>
          <p:cNvPr id="44" name="流程图: 过程 43"/>
          <p:cNvSpPr/>
          <p:nvPr/>
        </p:nvSpPr>
        <p:spPr>
          <a:xfrm>
            <a:off x="5857875" y="277876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点击</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rPr>
              <a:t>提交新论文</a:t>
            </a:r>
            <a:endParaRPr lang="zh-CN" altLang="en-US" sz="1600">
              <a:solidFill>
                <a:schemeClr val="tx1">
                  <a:lumMod val="65000"/>
                  <a:lumOff val="35000"/>
                </a:schemeClr>
              </a:solidFill>
              <a:latin typeface="微软雅黑" panose="020B0503020204020204" charset="-122"/>
              <a:ea typeface="微软雅黑" panose="020B0503020204020204" charset="-122"/>
            </a:endParaRPr>
          </a:p>
        </p:txBody>
      </p:sp>
      <p:sp>
        <p:nvSpPr>
          <p:cNvPr id="45" name="流程图: 过程 44"/>
          <p:cNvSpPr/>
          <p:nvPr/>
        </p:nvSpPr>
        <p:spPr>
          <a:xfrm>
            <a:off x="5857875" y="354965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1600">
                <a:solidFill>
                  <a:schemeClr val="tx1">
                    <a:lumMod val="65000"/>
                    <a:lumOff val="35000"/>
                  </a:schemeClr>
                </a:solidFill>
                <a:latin typeface="微软雅黑" panose="020B0503020204020204" charset="-122"/>
                <a:ea typeface="微软雅黑" panose="020B0503020204020204" charset="-122"/>
              </a:rPr>
              <a:t>填写论文相关信息</a:t>
            </a:r>
            <a:endParaRPr lang="zh-CN" sz="1600">
              <a:solidFill>
                <a:schemeClr val="tx1">
                  <a:lumMod val="65000"/>
                  <a:lumOff val="35000"/>
                </a:schemeClr>
              </a:solidFill>
              <a:latin typeface="微软雅黑" panose="020B0503020204020204" charset="-122"/>
              <a:ea typeface="微软雅黑" panose="020B0503020204020204" charset="-122"/>
            </a:endParaRPr>
          </a:p>
        </p:txBody>
      </p:sp>
      <p:sp>
        <p:nvSpPr>
          <p:cNvPr id="46" name="流程图: 过程 45"/>
          <p:cNvSpPr/>
          <p:nvPr/>
        </p:nvSpPr>
        <p:spPr>
          <a:xfrm>
            <a:off x="5857875" y="432054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上传待检测原文文件</a:t>
            </a:r>
            <a:endParaRPr lang="zh-CN" altLang="en-US" sz="1600">
              <a:solidFill>
                <a:schemeClr val="tx1">
                  <a:lumMod val="65000"/>
                  <a:lumOff val="35000"/>
                </a:schemeClr>
              </a:solidFill>
              <a:latin typeface="微软雅黑" panose="020B0503020204020204" charset="-122"/>
              <a:ea typeface="微软雅黑" panose="020B0503020204020204" charset="-122"/>
            </a:endParaRPr>
          </a:p>
        </p:txBody>
      </p:sp>
      <p:sp>
        <p:nvSpPr>
          <p:cNvPr id="48" name="流程图: 过程 47"/>
          <p:cNvSpPr/>
          <p:nvPr/>
        </p:nvSpPr>
        <p:spPr>
          <a:xfrm>
            <a:off x="5857875" y="509143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点击</a:t>
            </a:r>
            <a:r>
              <a:rPr lang="en-US" altLang="zh-CN" sz="1600">
                <a:solidFill>
                  <a:schemeClr val="tx1">
                    <a:lumMod val="65000"/>
                    <a:lumOff val="35000"/>
                  </a:schemeClr>
                </a:solidFill>
                <a:latin typeface="微软雅黑" panose="020B0503020204020204" charset="-122"/>
                <a:ea typeface="微软雅黑" panose="020B0503020204020204" charset="-122"/>
              </a:rPr>
              <a:t>“</a:t>
            </a:r>
            <a:r>
              <a:rPr lang="zh-CN" altLang="en-US" sz="1600">
                <a:solidFill>
                  <a:schemeClr val="tx1">
                    <a:lumMod val="65000"/>
                    <a:lumOff val="35000"/>
                  </a:schemeClr>
                </a:solidFill>
                <a:latin typeface="微软雅黑" panose="020B0503020204020204" charset="-122"/>
                <a:ea typeface="微软雅黑" panose="020B0503020204020204" charset="-122"/>
                <a:sym typeface="+mn-ea"/>
              </a:rPr>
              <a:t>提交</a:t>
            </a:r>
            <a:r>
              <a:rPr lang="en-US" altLang="zh-CN" sz="1600">
                <a:solidFill>
                  <a:schemeClr val="tx1">
                    <a:lumMod val="65000"/>
                    <a:lumOff val="35000"/>
                  </a:schemeClr>
                </a:solidFill>
                <a:latin typeface="微软雅黑" panose="020B0503020204020204" charset="-122"/>
                <a:ea typeface="微软雅黑" panose="020B0503020204020204" charset="-122"/>
              </a:rPr>
              <a:t>”</a:t>
            </a:r>
            <a:endParaRPr lang="en-US" altLang="zh-CN" sz="1600">
              <a:solidFill>
                <a:schemeClr val="tx1">
                  <a:lumMod val="65000"/>
                  <a:lumOff val="35000"/>
                </a:schemeClr>
              </a:solidFill>
              <a:latin typeface="微软雅黑" panose="020B0503020204020204" charset="-122"/>
              <a:ea typeface="微软雅黑" panose="020B0503020204020204" charset="-122"/>
            </a:endParaRPr>
          </a:p>
        </p:txBody>
      </p:sp>
      <p:sp>
        <p:nvSpPr>
          <p:cNvPr id="49" name="流程图: 过程 48"/>
          <p:cNvSpPr/>
          <p:nvPr/>
        </p:nvSpPr>
        <p:spPr>
          <a:xfrm>
            <a:off x="9234170" y="6109335"/>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查看检测结果、导师评语</a:t>
            </a:r>
            <a:endParaRPr lang="zh-CN" altLang="en-US" sz="1600">
              <a:solidFill>
                <a:schemeClr val="tx1">
                  <a:lumMod val="65000"/>
                  <a:lumOff val="35000"/>
                </a:schemeClr>
              </a:solidFill>
              <a:latin typeface="微软雅黑" panose="020B0503020204020204" charset="-122"/>
              <a:ea typeface="微软雅黑" panose="020B0503020204020204" charset="-122"/>
              <a:sym typeface="+mn-ea"/>
            </a:endParaRPr>
          </a:p>
        </p:txBody>
      </p:sp>
      <p:cxnSp>
        <p:nvCxnSpPr>
          <p:cNvPr id="50" name="直接箭头连接符 49"/>
          <p:cNvCxnSpPr>
            <a:stCxn id="44" idx="2"/>
            <a:endCxn id="45" idx="0"/>
          </p:cNvCxnSpPr>
          <p:nvPr/>
        </p:nvCxnSpPr>
        <p:spPr>
          <a:xfrm>
            <a:off x="7145655" y="3256280"/>
            <a:ext cx="0" cy="293370"/>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a:stCxn id="45" idx="2"/>
            <a:endCxn id="46" idx="0"/>
          </p:cNvCxnSpPr>
          <p:nvPr/>
        </p:nvCxnSpPr>
        <p:spPr>
          <a:xfrm>
            <a:off x="7145655" y="4027170"/>
            <a:ext cx="0" cy="293370"/>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46" idx="2"/>
            <a:endCxn id="48" idx="0"/>
          </p:cNvCxnSpPr>
          <p:nvPr/>
        </p:nvCxnSpPr>
        <p:spPr>
          <a:xfrm>
            <a:off x="7145655" y="4798060"/>
            <a:ext cx="0" cy="293370"/>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55" idx="2"/>
            <a:endCxn id="49" idx="0"/>
          </p:cNvCxnSpPr>
          <p:nvPr/>
        </p:nvCxnSpPr>
        <p:spPr>
          <a:xfrm>
            <a:off x="10521950" y="5568950"/>
            <a:ext cx="0" cy="54038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sp>
        <p:nvSpPr>
          <p:cNvPr id="54" name="流程图: 决策 53"/>
          <p:cNvSpPr/>
          <p:nvPr/>
        </p:nvSpPr>
        <p:spPr>
          <a:xfrm>
            <a:off x="9386570" y="3482340"/>
            <a:ext cx="2270760" cy="611505"/>
          </a:xfrm>
          <a:prstGeom prst="flowChartDecision">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lumMod val="65000"/>
                    <a:lumOff val="35000"/>
                  </a:schemeClr>
                </a:solidFill>
                <a:latin typeface="微软雅黑" panose="020B0503020204020204" charset="-122"/>
                <a:ea typeface="微软雅黑" panose="020B0503020204020204" charset="-122"/>
              </a:rPr>
              <a:t>是否需要再提交</a:t>
            </a:r>
            <a:endParaRPr lang="zh-CN" altLang="en-US" sz="1600">
              <a:solidFill>
                <a:schemeClr val="tx1">
                  <a:lumMod val="65000"/>
                  <a:lumOff val="35000"/>
                </a:schemeClr>
              </a:solidFill>
              <a:latin typeface="微软雅黑" panose="020B0503020204020204" charset="-122"/>
              <a:ea typeface="微软雅黑" panose="020B0503020204020204" charset="-122"/>
            </a:endParaRPr>
          </a:p>
        </p:txBody>
      </p:sp>
      <p:sp>
        <p:nvSpPr>
          <p:cNvPr id="55" name="流程图: 过程 54"/>
          <p:cNvSpPr/>
          <p:nvPr/>
        </p:nvSpPr>
        <p:spPr>
          <a:xfrm>
            <a:off x="9234170" y="5091430"/>
            <a:ext cx="2575560" cy="477520"/>
          </a:xfrm>
          <a:prstGeom prst="flowChartProcess">
            <a:avLst/>
          </a:prstGeom>
          <a:noFill/>
          <a:ln>
            <a:solidFill>
              <a:srgbClr val="007FB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a:buNone/>
            </a:pPr>
            <a:r>
              <a:rPr lang="zh-CN" altLang="en-US" sz="1600">
                <a:solidFill>
                  <a:schemeClr val="tx1">
                    <a:lumMod val="65000"/>
                    <a:lumOff val="35000"/>
                  </a:schemeClr>
                </a:solidFill>
                <a:latin typeface="微软雅黑" panose="020B0503020204020204" charset="-122"/>
                <a:ea typeface="微软雅黑" panose="020B0503020204020204" charset="-122"/>
                <a:sym typeface="+mn-ea"/>
              </a:rPr>
              <a:t>等待到期检测</a:t>
            </a:r>
            <a:endParaRPr lang="zh-CN" altLang="en-US" sz="1600">
              <a:solidFill>
                <a:schemeClr val="tx1">
                  <a:lumMod val="65000"/>
                  <a:lumOff val="35000"/>
                </a:schemeClr>
              </a:solidFill>
              <a:latin typeface="微软雅黑" panose="020B0503020204020204" charset="-122"/>
              <a:ea typeface="微软雅黑" panose="020B0503020204020204" charset="-122"/>
              <a:sym typeface="+mn-ea"/>
            </a:endParaRPr>
          </a:p>
        </p:txBody>
      </p:sp>
      <p:cxnSp>
        <p:nvCxnSpPr>
          <p:cNvPr id="56" name="肘形连接符 55"/>
          <p:cNvCxnSpPr>
            <a:stCxn id="48" idx="3"/>
            <a:endCxn id="54" idx="1"/>
          </p:cNvCxnSpPr>
          <p:nvPr/>
        </p:nvCxnSpPr>
        <p:spPr>
          <a:xfrm flipV="1">
            <a:off x="8433435" y="3788410"/>
            <a:ext cx="953135" cy="1541780"/>
          </a:xfrm>
          <a:prstGeom prst="bentConnector3">
            <a:avLst>
              <a:gd name="adj1" fmla="val 50033"/>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58" name="肘形连接符 57"/>
          <p:cNvCxnSpPr>
            <a:stCxn id="54" idx="0"/>
            <a:endCxn id="44" idx="3"/>
          </p:cNvCxnSpPr>
          <p:nvPr/>
        </p:nvCxnSpPr>
        <p:spPr>
          <a:xfrm rot="16200000" flipV="1">
            <a:off x="9245283" y="2205673"/>
            <a:ext cx="464820" cy="2088515"/>
          </a:xfrm>
          <a:prstGeom prst="bentConnector2">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54" idx="2"/>
            <a:endCxn id="55" idx="0"/>
          </p:cNvCxnSpPr>
          <p:nvPr/>
        </p:nvCxnSpPr>
        <p:spPr>
          <a:xfrm>
            <a:off x="10521950" y="4093845"/>
            <a:ext cx="0" cy="997585"/>
          </a:xfrm>
          <a:prstGeom prst="straightConnector1">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a:off x="9543415" y="2669540"/>
            <a:ext cx="386080" cy="337185"/>
          </a:xfrm>
          <a:prstGeom prst="rect">
            <a:avLst/>
          </a:prstGeom>
          <a:noFill/>
        </p:spPr>
        <p:txBody>
          <a:bodyPr wrap="none" rtlCol="0">
            <a:spAutoFit/>
          </a:bodyPr>
          <a:p>
            <a:r>
              <a:rPr lang="zh-CN" altLang="en-US" sz="1600">
                <a:latin typeface="微软雅黑" panose="020B0503020204020204" charset="-122"/>
                <a:ea typeface="微软雅黑" panose="020B0503020204020204" charset="-122"/>
              </a:rPr>
              <a:t>是</a:t>
            </a:r>
            <a:endParaRPr lang="zh-CN" altLang="en-US" sz="1600">
              <a:latin typeface="微软雅黑" panose="020B0503020204020204" charset="-122"/>
              <a:ea typeface="微软雅黑" panose="020B0503020204020204" charset="-122"/>
            </a:endParaRPr>
          </a:p>
        </p:txBody>
      </p:sp>
      <p:sp>
        <p:nvSpPr>
          <p:cNvPr id="61" name="文本框 60"/>
          <p:cNvSpPr txBox="1"/>
          <p:nvPr/>
        </p:nvSpPr>
        <p:spPr>
          <a:xfrm>
            <a:off x="10553700" y="4390390"/>
            <a:ext cx="386080" cy="337185"/>
          </a:xfrm>
          <a:prstGeom prst="rect">
            <a:avLst/>
          </a:prstGeom>
          <a:noFill/>
        </p:spPr>
        <p:txBody>
          <a:bodyPr wrap="none" rtlCol="0">
            <a:spAutoFit/>
          </a:bodyPr>
          <a:p>
            <a:r>
              <a:rPr lang="zh-CN" altLang="en-US" sz="1600">
                <a:latin typeface="微软雅黑" panose="020B0503020204020204" charset="-122"/>
                <a:ea typeface="微软雅黑" panose="020B0503020204020204" charset="-122"/>
              </a:rPr>
              <a:t>否</a:t>
            </a:r>
            <a:endParaRPr lang="zh-CN" altLang="en-US" sz="1600">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p:tgtEl>
                                          <p:spTgt spid="78"/>
                                        </p:tgtEl>
                                        <p:attrNameLst>
                                          <p:attrName>ppt_y</p:attrName>
                                        </p:attrNameLst>
                                      </p:cBhvr>
                                      <p:tavLst>
                                        <p:tav tm="0">
                                          <p:val>
                                            <p:strVal val="#ppt_y+#ppt_h*1.125000"/>
                                          </p:val>
                                        </p:tav>
                                        <p:tav tm="100000">
                                          <p:val>
                                            <p:strVal val="#ppt_y"/>
                                          </p:val>
                                        </p:tav>
                                      </p:tavLst>
                                    </p:anim>
                                    <p:animEffect transition="in" filter="wipe(up)">
                                      <p:cBhvr>
                                        <p:cTn id="8" dur="500"/>
                                        <p:tgtEl>
                                          <p:spTgt spid="78"/>
                                        </p:tgtEl>
                                      </p:cBhvr>
                                    </p:animEffect>
                                  </p:childTnLst>
                                </p:cTn>
                              </p:par>
                              <p:par>
                                <p:cTn id="9" presetID="12" presetClass="entr" presetSubtype="4" fill="hold" nodeType="withEffect">
                                  <p:stCondLst>
                                    <p:cond delay="0"/>
                                  </p:stCondLst>
                                  <p:childTnLst>
                                    <p:set>
                                      <p:cBhvr>
                                        <p:cTn id="10" dur="1" fill="hold">
                                          <p:stCondLst>
                                            <p:cond delay="0"/>
                                          </p:stCondLst>
                                        </p:cTn>
                                        <p:tgtEl>
                                          <p:spTgt spid="106"/>
                                        </p:tgtEl>
                                        <p:attrNameLst>
                                          <p:attrName>style.visibility</p:attrName>
                                        </p:attrNameLst>
                                      </p:cBhvr>
                                      <p:to>
                                        <p:strVal val="visible"/>
                                      </p:to>
                                    </p:set>
                                    <p:anim calcmode="lin" valueType="num">
                                      <p:cBhvr additive="base">
                                        <p:cTn id="11" dur="500"/>
                                        <p:tgtEl>
                                          <p:spTgt spid="106"/>
                                        </p:tgtEl>
                                        <p:attrNameLst>
                                          <p:attrName>ppt_y</p:attrName>
                                        </p:attrNameLst>
                                      </p:cBhvr>
                                      <p:tavLst>
                                        <p:tav tm="0">
                                          <p:val>
                                            <p:strVal val="#ppt_y+#ppt_h*1.125000"/>
                                          </p:val>
                                        </p:tav>
                                        <p:tav tm="100000">
                                          <p:val>
                                            <p:strVal val="#ppt_y"/>
                                          </p:val>
                                        </p:tav>
                                      </p:tavLst>
                                    </p:anim>
                                    <p:animEffect transition="in" filter="wipe(up)">
                                      <p:cBhvr>
                                        <p:cTn id="12" dur="500"/>
                                        <p:tgtEl>
                                          <p:spTgt spid="106"/>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ppt_y</p:attrName>
                                        </p:attrNameLst>
                                      </p:cBhvr>
                                      <p:tavLst>
                                        <p:tav tm="0">
                                          <p:val>
                                            <p:strVal val="#ppt_y+#ppt_h*1.125000"/>
                                          </p:val>
                                        </p:tav>
                                        <p:tav tm="100000">
                                          <p:val>
                                            <p:strVal val="#ppt_y"/>
                                          </p:val>
                                        </p:tav>
                                      </p:tavLst>
                                    </p:anim>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ppt_h*1.125000"/>
                                          </p:val>
                                        </p:tav>
                                        <p:tav tm="100000">
                                          <p:val>
                                            <p:strVal val="#ppt_y"/>
                                          </p:val>
                                        </p:tav>
                                      </p:tavLst>
                                    </p:anim>
                                    <p:animEffect transition="in" filter="wipe(down)">
                                      <p:cBhvr>
                                        <p:cTn id="22" dur="500"/>
                                        <p:tgtEl>
                                          <p:spTgt spid="18"/>
                                        </p:tgtEl>
                                      </p:cBhvr>
                                    </p:animEffect>
                                  </p:childTnLst>
                                </p:cTn>
                              </p:par>
                              <p:par>
                                <p:cTn id="23" presetID="12" presetClass="entr" presetSubtype="1"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p:tgtEl>
                                          <p:spTgt spid="40"/>
                                        </p:tgtEl>
                                        <p:attrNameLst>
                                          <p:attrName>ppt_y</p:attrName>
                                        </p:attrNameLst>
                                      </p:cBhvr>
                                      <p:tavLst>
                                        <p:tav tm="0">
                                          <p:val>
                                            <p:strVal val="#ppt_y-#ppt_h*1.125000"/>
                                          </p:val>
                                        </p:tav>
                                        <p:tav tm="100000">
                                          <p:val>
                                            <p:strVal val="#ppt_y"/>
                                          </p:val>
                                        </p:tav>
                                      </p:tavLst>
                                    </p:anim>
                                    <p:animEffect transition="in" filter="wipe(down)">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par>
                                <p:cTn id="33" presetID="1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p:tgtEl>
                                          <p:spTgt spid="41"/>
                                        </p:tgtEl>
                                        <p:attrNameLst>
                                          <p:attrName>ppt_y</p:attrName>
                                        </p:attrNameLst>
                                      </p:cBhvr>
                                      <p:tavLst>
                                        <p:tav tm="0">
                                          <p:val>
                                            <p:strVal val="#ppt_y-#ppt_h*1.125000"/>
                                          </p:val>
                                        </p:tav>
                                        <p:tav tm="100000">
                                          <p:val>
                                            <p:strVal val="#ppt_y"/>
                                          </p:val>
                                        </p:tav>
                                      </p:tavLst>
                                    </p:anim>
                                    <p:animEffect transition="in" filter="wipe(down)">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p:tgtEl>
                                          <p:spTgt spid="20"/>
                                        </p:tgtEl>
                                        <p:attrNameLst>
                                          <p:attrName>ppt_y</p:attrName>
                                        </p:attrNameLst>
                                      </p:cBhvr>
                                      <p:tavLst>
                                        <p:tav tm="0">
                                          <p:val>
                                            <p:strVal val="#ppt_y-#ppt_h*1.125000"/>
                                          </p:val>
                                        </p:tav>
                                        <p:tav tm="100000">
                                          <p:val>
                                            <p:strVal val="#ppt_y"/>
                                          </p:val>
                                        </p:tav>
                                      </p:tavLst>
                                    </p:anim>
                                    <p:animEffect transition="in" filter="wipe(down)">
                                      <p:cBhvr>
                                        <p:cTn id="42" dur="500"/>
                                        <p:tgtEl>
                                          <p:spTgt spid="20"/>
                                        </p:tgtEl>
                                      </p:cBhvr>
                                    </p:animEffect>
                                  </p:childTnLst>
                                </p:cTn>
                              </p:par>
                              <p:par>
                                <p:cTn id="43" presetID="12" presetClass="entr" presetSubtype="1"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p:tgtEl>
                                          <p:spTgt spid="42"/>
                                        </p:tgtEl>
                                        <p:attrNameLst>
                                          <p:attrName>ppt_y</p:attrName>
                                        </p:attrNameLst>
                                      </p:cBhvr>
                                      <p:tavLst>
                                        <p:tav tm="0">
                                          <p:val>
                                            <p:strVal val="#ppt_y-#ppt_h*1.125000"/>
                                          </p:val>
                                        </p:tav>
                                        <p:tav tm="100000">
                                          <p:val>
                                            <p:strVal val="#ppt_y"/>
                                          </p:val>
                                        </p:tav>
                                      </p:tavLst>
                                    </p:anim>
                                    <p:animEffect transition="in" filter="wipe(down)">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p:tgtEl>
                                          <p:spTgt spid="26"/>
                                        </p:tgtEl>
                                        <p:attrNameLst>
                                          <p:attrName>ppt_y</p:attrName>
                                        </p:attrNameLst>
                                      </p:cBhvr>
                                      <p:tavLst>
                                        <p:tav tm="0">
                                          <p:val>
                                            <p:strVal val="#ppt_y-#ppt_h*1.125000"/>
                                          </p:val>
                                        </p:tav>
                                        <p:tav tm="100000">
                                          <p:val>
                                            <p:strVal val="#ppt_y"/>
                                          </p:val>
                                        </p:tav>
                                      </p:tavLst>
                                    </p:anim>
                                    <p:animEffect transition="in" filter="wipe(down)">
                                      <p:cBhvr>
                                        <p:cTn id="52" dur="500"/>
                                        <p:tgtEl>
                                          <p:spTgt spid="26"/>
                                        </p:tgtEl>
                                      </p:cBhvr>
                                    </p:animEffect>
                                  </p:childTnLst>
                                </p:cTn>
                              </p:par>
                              <p:par>
                                <p:cTn id="53" presetID="12" presetClass="entr" presetSubtype="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p:tgtEl>
                                          <p:spTgt spid="43"/>
                                        </p:tgtEl>
                                        <p:attrNameLst>
                                          <p:attrName>ppt_y</p:attrName>
                                        </p:attrNameLst>
                                      </p:cBhvr>
                                      <p:tavLst>
                                        <p:tav tm="0">
                                          <p:val>
                                            <p:strVal val="#ppt_y-#ppt_h*1.125000"/>
                                          </p:val>
                                        </p:tav>
                                        <p:tav tm="100000">
                                          <p:val>
                                            <p:strVal val="#ppt_y"/>
                                          </p:val>
                                        </p:tav>
                                      </p:tavLst>
                                    </p:anim>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p:tgtEl>
                                          <p:spTgt spid="27"/>
                                        </p:tgtEl>
                                        <p:attrNameLst>
                                          <p:attrName>ppt_y</p:attrName>
                                        </p:attrNameLst>
                                      </p:cBhvr>
                                      <p:tavLst>
                                        <p:tav tm="0">
                                          <p:val>
                                            <p:strVal val="#ppt_y-#ppt_h*1.125000"/>
                                          </p:val>
                                        </p:tav>
                                        <p:tav tm="100000">
                                          <p:val>
                                            <p:strVal val="#ppt_y"/>
                                          </p:val>
                                        </p:tav>
                                      </p:tavLst>
                                    </p:anim>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additive="base">
                                        <p:cTn id="67" dur="500"/>
                                        <p:tgtEl>
                                          <p:spTgt spid="122"/>
                                        </p:tgtEl>
                                        <p:attrNameLst>
                                          <p:attrName>ppt_y</p:attrName>
                                        </p:attrNameLst>
                                      </p:cBhvr>
                                      <p:tavLst>
                                        <p:tav tm="0">
                                          <p:val>
                                            <p:strVal val="#ppt_y+#ppt_h*1.125000"/>
                                          </p:val>
                                        </p:tav>
                                        <p:tav tm="100000">
                                          <p:val>
                                            <p:strVal val="#ppt_y"/>
                                          </p:val>
                                        </p:tav>
                                      </p:tavLst>
                                    </p:anim>
                                    <p:animEffect transition="in" filter="wipe(up)">
                                      <p:cBhvr>
                                        <p:cTn id="68" dur="500"/>
                                        <p:tgtEl>
                                          <p:spTgt spid="122"/>
                                        </p:tgtEl>
                                      </p:cBhvr>
                                    </p:animEffect>
                                  </p:childTnLst>
                                </p:cTn>
                              </p:par>
                              <p:par>
                                <p:cTn id="69" presetID="12" presetClass="entr" presetSubtype="4"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additive="base">
                                        <p:cTn id="71" dur="500"/>
                                        <p:tgtEl>
                                          <p:spTgt spid="134"/>
                                        </p:tgtEl>
                                        <p:attrNameLst>
                                          <p:attrName>ppt_y</p:attrName>
                                        </p:attrNameLst>
                                      </p:cBhvr>
                                      <p:tavLst>
                                        <p:tav tm="0">
                                          <p:val>
                                            <p:strVal val="#ppt_y+#ppt_h*1.125000"/>
                                          </p:val>
                                        </p:tav>
                                        <p:tav tm="100000">
                                          <p:val>
                                            <p:strVal val="#ppt_y"/>
                                          </p:val>
                                        </p:tav>
                                      </p:tavLst>
                                    </p:anim>
                                    <p:animEffect transition="in" filter="wipe(up)">
                                      <p:cBhvr>
                                        <p:cTn id="72" dur="500"/>
                                        <p:tgtEl>
                                          <p:spTgt spid="134"/>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p:tgtEl>
                                          <p:spTgt spid="9"/>
                                        </p:tgtEl>
                                        <p:attrNameLst>
                                          <p:attrName>ppt_y</p:attrName>
                                        </p:attrNameLst>
                                      </p:cBhvr>
                                      <p:tavLst>
                                        <p:tav tm="0">
                                          <p:val>
                                            <p:strVal val="#ppt_y+#ppt_h*1.125000"/>
                                          </p:val>
                                        </p:tav>
                                        <p:tav tm="100000">
                                          <p:val>
                                            <p:strVal val="#ppt_y"/>
                                          </p:val>
                                        </p:tav>
                                      </p:tavLst>
                                    </p:anim>
                                    <p:animEffect transition="in" filter="wipe(up)">
                                      <p:cBhvr>
                                        <p:cTn id="76" dur="500"/>
                                        <p:tgtEl>
                                          <p:spTgt spid="9"/>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1"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p:tgtEl>
                                          <p:spTgt spid="44"/>
                                        </p:tgtEl>
                                        <p:attrNameLst>
                                          <p:attrName>ppt_y</p:attrName>
                                        </p:attrNameLst>
                                      </p:cBhvr>
                                      <p:tavLst>
                                        <p:tav tm="0">
                                          <p:val>
                                            <p:strVal val="#ppt_y-#ppt_h*1.125000"/>
                                          </p:val>
                                        </p:tav>
                                        <p:tav tm="100000">
                                          <p:val>
                                            <p:strVal val="#ppt_y"/>
                                          </p:val>
                                        </p:tav>
                                      </p:tavLst>
                                    </p:anim>
                                    <p:animEffect transition="in" filter="wipe(down)">
                                      <p:cBhvr>
                                        <p:cTn id="82" dur="500"/>
                                        <p:tgtEl>
                                          <p:spTgt spid="44"/>
                                        </p:tgtEl>
                                      </p:cBhvr>
                                    </p:animEffect>
                                  </p:childTnLst>
                                </p:cTn>
                              </p:par>
                              <p:par>
                                <p:cTn id="83" presetID="12" presetClass="entr" presetSubtype="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additive="base">
                                        <p:cTn id="85" dur="500"/>
                                        <p:tgtEl>
                                          <p:spTgt spid="50"/>
                                        </p:tgtEl>
                                        <p:attrNameLst>
                                          <p:attrName>ppt_y</p:attrName>
                                        </p:attrNameLst>
                                      </p:cBhvr>
                                      <p:tavLst>
                                        <p:tav tm="0">
                                          <p:val>
                                            <p:strVal val="#ppt_y-#ppt_h*1.125000"/>
                                          </p:val>
                                        </p:tav>
                                        <p:tav tm="100000">
                                          <p:val>
                                            <p:strVal val="#ppt_y"/>
                                          </p:val>
                                        </p:tav>
                                      </p:tavLst>
                                    </p:anim>
                                    <p:animEffect transition="in" filter="wipe(down)">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1"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additive="base">
                                        <p:cTn id="91" dur="500"/>
                                        <p:tgtEl>
                                          <p:spTgt spid="45"/>
                                        </p:tgtEl>
                                        <p:attrNameLst>
                                          <p:attrName>ppt_y</p:attrName>
                                        </p:attrNameLst>
                                      </p:cBhvr>
                                      <p:tavLst>
                                        <p:tav tm="0">
                                          <p:val>
                                            <p:strVal val="#ppt_y-#ppt_h*1.125000"/>
                                          </p:val>
                                        </p:tav>
                                        <p:tav tm="100000">
                                          <p:val>
                                            <p:strVal val="#ppt_y"/>
                                          </p:val>
                                        </p:tav>
                                      </p:tavLst>
                                    </p:anim>
                                    <p:animEffect transition="in" filter="wipe(down)">
                                      <p:cBhvr>
                                        <p:cTn id="92" dur="500"/>
                                        <p:tgtEl>
                                          <p:spTgt spid="45"/>
                                        </p:tgtEl>
                                      </p:cBhvr>
                                    </p:animEffect>
                                  </p:childTnLst>
                                </p:cTn>
                              </p:par>
                              <p:par>
                                <p:cTn id="93" presetID="12" presetClass="entr" presetSubtype="1" fill="hold" nodeType="with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p:tgtEl>
                                          <p:spTgt spid="51"/>
                                        </p:tgtEl>
                                        <p:attrNameLst>
                                          <p:attrName>ppt_y</p:attrName>
                                        </p:attrNameLst>
                                      </p:cBhvr>
                                      <p:tavLst>
                                        <p:tav tm="0">
                                          <p:val>
                                            <p:strVal val="#ppt_y-#ppt_h*1.125000"/>
                                          </p:val>
                                        </p:tav>
                                        <p:tav tm="100000">
                                          <p:val>
                                            <p:strVal val="#ppt_y"/>
                                          </p:val>
                                        </p:tav>
                                      </p:tavLst>
                                    </p:anim>
                                    <p:animEffect transition="in" filter="wipe(down)">
                                      <p:cBhvr>
                                        <p:cTn id="96" dur="500"/>
                                        <p:tgtEl>
                                          <p:spTgt spid="51"/>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1"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additive="base">
                                        <p:cTn id="101" dur="500"/>
                                        <p:tgtEl>
                                          <p:spTgt spid="46"/>
                                        </p:tgtEl>
                                        <p:attrNameLst>
                                          <p:attrName>ppt_y</p:attrName>
                                        </p:attrNameLst>
                                      </p:cBhvr>
                                      <p:tavLst>
                                        <p:tav tm="0">
                                          <p:val>
                                            <p:strVal val="#ppt_y-#ppt_h*1.125000"/>
                                          </p:val>
                                        </p:tav>
                                        <p:tav tm="100000">
                                          <p:val>
                                            <p:strVal val="#ppt_y"/>
                                          </p:val>
                                        </p:tav>
                                      </p:tavLst>
                                    </p:anim>
                                    <p:animEffect transition="in" filter="wipe(down)">
                                      <p:cBhvr>
                                        <p:cTn id="102" dur="500"/>
                                        <p:tgtEl>
                                          <p:spTgt spid="46"/>
                                        </p:tgtEl>
                                      </p:cBhvr>
                                    </p:animEffect>
                                  </p:childTnLst>
                                </p:cTn>
                              </p:par>
                              <p:par>
                                <p:cTn id="103" presetID="12" presetClass="entr" presetSubtype="1"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additive="base">
                                        <p:cTn id="105" dur="500"/>
                                        <p:tgtEl>
                                          <p:spTgt spid="52"/>
                                        </p:tgtEl>
                                        <p:attrNameLst>
                                          <p:attrName>ppt_y</p:attrName>
                                        </p:attrNameLst>
                                      </p:cBhvr>
                                      <p:tavLst>
                                        <p:tav tm="0">
                                          <p:val>
                                            <p:strVal val="#ppt_y-#ppt_h*1.125000"/>
                                          </p:val>
                                        </p:tav>
                                        <p:tav tm="100000">
                                          <p:val>
                                            <p:strVal val="#ppt_y"/>
                                          </p:val>
                                        </p:tav>
                                      </p:tavLst>
                                    </p:anim>
                                    <p:animEffect transition="in" filter="wipe(down)">
                                      <p:cBhvr>
                                        <p:cTn id="106" dur="500"/>
                                        <p:tgtEl>
                                          <p:spTgt spid="52"/>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1"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 calcmode="lin" valueType="num">
                                      <p:cBhvr additive="base">
                                        <p:cTn id="111" dur="500"/>
                                        <p:tgtEl>
                                          <p:spTgt spid="48"/>
                                        </p:tgtEl>
                                        <p:attrNameLst>
                                          <p:attrName>ppt_y</p:attrName>
                                        </p:attrNameLst>
                                      </p:cBhvr>
                                      <p:tavLst>
                                        <p:tav tm="0">
                                          <p:val>
                                            <p:strVal val="#ppt_y-#ppt_h*1.125000"/>
                                          </p:val>
                                        </p:tav>
                                        <p:tav tm="100000">
                                          <p:val>
                                            <p:strVal val="#ppt_y"/>
                                          </p:val>
                                        </p:tav>
                                      </p:tavLst>
                                    </p:anim>
                                    <p:animEffect transition="in" filter="wipe(down)">
                                      <p:cBhvr>
                                        <p:cTn id="112" dur="500"/>
                                        <p:tgtEl>
                                          <p:spTgt spid="48"/>
                                        </p:tgtEl>
                                      </p:cBhvr>
                                    </p:animEffect>
                                  </p:childTnLst>
                                </p:cTn>
                              </p:par>
                              <p:par>
                                <p:cTn id="113" presetID="12" presetClass="entr" presetSubtype="4" fill="hold" nodeType="with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additive="base">
                                        <p:cTn id="115" dur="500"/>
                                        <p:tgtEl>
                                          <p:spTgt spid="56"/>
                                        </p:tgtEl>
                                        <p:attrNameLst>
                                          <p:attrName>ppt_y</p:attrName>
                                        </p:attrNameLst>
                                      </p:cBhvr>
                                      <p:tavLst>
                                        <p:tav tm="0">
                                          <p:val>
                                            <p:strVal val="#ppt_y+#ppt_h*1.125000"/>
                                          </p:val>
                                        </p:tav>
                                        <p:tav tm="100000">
                                          <p:val>
                                            <p:strVal val="#ppt_y"/>
                                          </p:val>
                                        </p:tav>
                                      </p:tavLst>
                                    </p:anim>
                                    <p:animEffect transition="in" filter="wipe(up)">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grpId="0" nodeType="clickEffect">
                                  <p:stCondLst>
                                    <p:cond delay="0"/>
                                  </p:stCondLst>
                                  <p:childTnLst>
                                    <p:set>
                                      <p:cBhvr>
                                        <p:cTn id="120" dur="1" fill="hold">
                                          <p:stCondLst>
                                            <p:cond delay="0"/>
                                          </p:stCondLst>
                                        </p:cTn>
                                        <p:tgtEl>
                                          <p:spTgt spid="54"/>
                                        </p:tgtEl>
                                        <p:attrNameLst>
                                          <p:attrName>style.visibility</p:attrName>
                                        </p:attrNameLst>
                                      </p:cBhvr>
                                      <p:to>
                                        <p:strVal val="visible"/>
                                      </p:to>
                                    </p:set>
                                    <p:anim calcmode="lin" valueType="num">
                                      <p:cBhvr additive="base">
                                        <p:cTn id="121" dur="500"/>
                                        <p:tgtEl>
                                          <p:spTgt spid="54"/>
                                        </p:tgtEl>
                                        <p:attrNameLst>
                                          <p:attrName>ppt_y</p:attrName>
                                        </p:attrNameLst>
                                      </p:cBhvr>
                                      <p:tavLst>
                                        <p:tav tm="0">
                                          <p:val>
                                            <p:strVal val="#ppt_y-#ppt_h*1.125000"/>
                                          </p:val>
                                        </p:tav>
                                        <p:tav tm="100000">
                                          <p:val>
                                            <p:strVal val="#ppt_y"/>
                                          </p:val>
                                        </p:tav>
                                      </p:tavLst>
                                    </p:anim>
                                    <p:animEffect transition="in" filter="wipe(down)">
                                      <p:cBhvr>
                                        <p:cTn id="122" dur="500"/>
                                        <p:tgtEl>
                                          <p:spTgt spid="54"/>
                                        </p:tgtEl>
                                      </p:cBhvr>
                                    </p:animEffect>
                                  </p:childTnLst>
                                </p:cTn>
                              </p:par>
                            </p:childTnLst>
                          </p:cTn>
                        </p:par>
                        <p:par>
                          <p:cTn id="123" fill="hold">
                            <p:stCondLst>
                              <p:cond delay="500"/>
                            </p:stCondLst>
                            <p:childTnLst>
                              <p:par>
                                <p:cTn id="124" presetID="12" presetClass="entr" presetSubtype="1" fill="hold" nodeType="afterEffect">
                                  <p:stCondLst>
                                    <p:cond delay="0"/>
                                  </p:stCondLst>
                                  <p:childTnLst>
                                    <p:set>
                                      <p:cBhvr>
                                        <p:cTn id="125" dur="1" fill="hold">
                                          <p:stCondLst>
                                            <p:cond delay="0"/>
                                          </p:stCondLst>
                                        </p:cTn>
                                        <p:tgtEl>
                                          <p:spTgt spid="58"/>
                                        </p:tgtEl>
                                        <p:attrNameLst>
                                          <p:attrName>style.visibility</p:attrName>
                                        </p:attrNameLst>
                                      </p:cBhvr>
                                      <p:to>
                                        <p:strVal val="visible"/>
                                      </p:to>
                                    </p:set>
                                    <p:anim calcmode="lin" valueType="num">
                                      <p:cBhvr additive="base">
                                        <p:cTn id="126" dur="500"/>
                                        <p:tgtEl>
                                          <p:spTgt spid="58"/>
                                        </p:tgtEl>
                                        <p:attrNameLst>
                                          <p:attrName>ppt_y</p:attrName>
                                        </p:attrNameLst>
                                      </p:cBhvr>
                                      <p:tavLst>
                                        <p:tav tm="0">
                                          <p:val>
                                            <p:strVal val="#ppt_y-#ppt_h*1.125000"/>
                                          </p:val>
                                        </p:tav>
                                        <p:tav tm="100000">
                                          <p:val>
                                            <p:strVal val="#ppt_y"/>
                                          </p:val>
                                        </p:tav>
                                      </p:tavLst>
                                    </p:anim>
                                    <p:animEffect transition="in" filter="wipe(down)">
                                      <p:cBhvr>
                                        <p:cTn id="127" dur="500"/>
                                        <p:tgtEl>
                                          <p:spTgt spid="58"/>
                                        </p:tgtEl>
                                      </p:cBhvr>
                                    </p:animEffect>
                                  </p:childTnLst>
                                </p:cTn>
                              </p:par>
                              <p:par>
                                <p:cTn id="128" presetID="12" presetClass="entr" presetSubtype="1" fill="hold" grpId="0" nodeType="withEffect">
                                  <p:stCondLst>
                                    <p:cond delay="0"/>
                                  </p:stCondLst>
                                  <p:childTnLst>
                                    <p:set>
                                      <p:cBhvr>
                                        <p:cTn id="129" dur="1" fill="hold">
                                          <p:stCondLst>
                                            <p:cond delay="0"/>
                                          </p:stCondLst>
                                        </p:cTn>
                                        <p:tgtEl>
                                          <p:spTgt spid="60"/>
                                        </p:tgtEl>
                                        <p:attrNameLst>
                                          <p:attrName>style.visibility</p:attrName>
                                        </p:attrNameLst>
                                      </p:cBhvr>
                                      <p:to>
                                        <p:strVal val="visible"/>
                                      </p:to>
                                    </p:set>
                                    <p:anim calcmode="lin" valueType="num">
                                      <p:cBhvr additive="base">
                                        <p:cTn id="130" dur="500"/>
                                        <p:tgtEl>
                                          <p:spTgt spid="60"/>
                                        </p:tgtEl>
                                        <p:attrNameLst>
                                          <p:attrName>ppt_y</p:attrName>
                                        </p:attrNameLst>
                                      </p:cBhvr>
                                      <p:tavLst>
                                        <p:tav tm="0">
                                          <p:val>
                                            <p:strVal val="#ppt_y-#ppt_h*1.125000"/>
                                          </p:val>
                                        </p:tav>
                                        <p:tav tm="100000">
                                          <p:val>
                                            <p:strVal val="#ppt_y"/>
                                          </p:val>
                                        </p:tav>
                                      </p:tavLst>
                                    </p:anim>
                                    <p:animEffect transition="in" filter="wipe(down)">
                                      <p:cBhvr>
                                        <p:cTn id="131" dur="500"/>
                                        <p:tgtEl>
                                          <p:spTgt spid="60"/>
                                        </p:tgtEl>
                                      </p:cBhvr>
                                    </p:animEffect>
                                  </p:childTnLst>
                                </p:cTn>
                              </p:par>
                            </p:childTnLst>
                          </p:cTn>
                        </p:par>
                        <p:par>
                          <p:cTn id="132" fill="hold">
                            <p:stCondLst>
                              <p:cond delay="1000"/>
                            </p:stCondLst>
                            <p:childTnLst>
                              <p:par>
                                <p:cTn id="133" presetID="12" presetClass="entr" presetSubtype="1" fill="hold" nodeType="afterEffect">
                                  <p:stCondLst>
                                    <p:cond delay="0"/>
                                  </p:stCondLst>
                                  <p:childTnLst>
                                    <p:set>
                                      <p:cBhvr>
                                        <p:cTn id="134" dur="1" fill="hold">
                                          <p:stCondLst>
                                            <p:cond delay="0"/>
                                          </p:stCondLst>
                                        </p:cTn>
                                        <p:tgtEl>
                                          <p:spTgt spid="59"/>
                                        </p:tgtEl>
                                        <p:attrNameLst>
                                          <p:attrName>style.visibility</p:attrName>
                                        </p:attrNameLst>
                                      </p:cBhvr>
                                      <p:to>
                                        <p:strVal val="visible"/>
                                      </p:to>
                                    </p:set>
                                    <p:anim calcmode="lin" valueType="num">
                                      <p:cBhvr additive="base">
                                        <p:cTn id="135" dur="500"/>
                                        <p:tgtEl>
                                          <p:spTgt spid="59"/>
                                        </p:tgtEl>
                                        <p:attrNameLst>
                                          <p:attrName>ppt_y</p:attrName>
                                        </p:attrNameLst>
                                      </p:cBhvr>
                                      <p:tavLst>
                                        <p:tav tm="0">
                                          <p:val>
                                            <p:strVal val="#ppt_y-#ppt_h*1.125000"/>
                                          </p:val>
                                        </p:tav>
                                        <p:tav tm="100000">
                                          <p:val>
                                            <p:strVal val="#ppt_y"/>
                                          </p:val>
                                        </p:tav>
                                      </p:tavLst>
                                    </p:anim>
                                    <p:animEffect transition="in" filter="wipe(down)">
                                      <p:cBhvr>
                                        <p:cTn id="136" dur="500"/>
                                        <p:tgtEl>
                                          <p:spTgt spid="59"/>
                                        </p:tgtEl>
                                      </p:cBhvr>
                                    </p:animEffect>
                                  </p:childTnLst>
                                </p:cTn>
                              </p:par>
                              <p:par>
                                <p:cTn id="137" presetID="12" presetClass="entr" presetSubtype="1" fill="hold" grpId="0" nodeType="with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additive="base">
                                        <p:cTn id="139" dur="500"/>
                                        <p:tgtEl>
                                          <p:spTgt spid="61"/>
                                        </p:tgtEl>
                                        <p:attrNameLst>
                                          <p:attrName>ppt_y</p:attrName>
                                        </p:attrNameLst>
                                      </p:cBhvr>
                                      <p:tavLst>
                                        <p:tav tm="0">
                                          <p:val>
                                            <p:strVal val="#ppt_y-#ppt_h*1.125000"/>
                                          </p:val>
                                        </p:tav>
                                        <p:tav tm="100000">
                                          <p:val>
                                            <p:strVal val="#ppt_y"/>
                                          </p:val>
                                        </p:tav>
                                      </p:tavLst>
                                    </p:anim>
                                    <p:animEffect transition="in" filter="wipe(down)">
                                      <p:cBhvr>
                                        <p:cTn id="140" dur="500"/>
                                        <p:tgtEl>
                                          <p:spTgt spid="61"/>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1" fill="hold" grpId="0" nodeType="clickEffect">
                                  <p:stCondLst>
                                    <p:cond delay="0"/>
                                  </p:stCondLst>
                                  <p:childTnLst>
                                    <p:set>
                                      <p:cBhvr>
                                        <p:cTn id="144" dur="1" fill="hold">
                                          <p:stCondLst>
                                            <p:cond delay="0"/>
                                          </p:stCondLst>
                                        </p:cTn>
                                        <p:tgtEl>
                                          <p:spTgt spid="55"/>
                                        </p:tgtEl>
                                        <p:attrNameLst>
                                          <p:attrName>style.visibility</p:attrName>
                                        </p:attrNameLst>
                                      </p:cBhvr>
                                      <p:to>
                                        <p:strVal val="visible"/>
                                      </p:to>
                                    </p:set>
                                    <p:anim calcmode="lin" valueType="num">
                                      <p:cBhvr additive="base">
                                        <p:cTn id="145" dur="500"/>
                                        <p:tgtEl>
                                          <p:spTgt spid="55"/>
                                        </p:tgtEl>
                                        <p:attrNameLst>
                                          <p:attrName>ppt_y</p:attrName>
                                        </p:attrNameLst>
                                      </p:cBhvr>
                                      <p:tavLst>
                                        <p:tav tm="0">
                                          <p:val>
                                            <p:strVal val="#ppt_y-#ppt_h*1.125000"/>
                                          </p:val>
                                        </p:tav>
                                        <p:tav tm="100000">
                                          <p:val>
                                            <p:strVal val="#ppt_y"/>
                                          </p:val>
                                        </p:tav>
                                      </p:tavLst>
                                    </p:anim>
                                    <p:animEffect transition="in" filter="wipe(down)">
                                      <p:cBhvr>
                                        <p:cTn id="146" dur="500"/>
                                        <p:tgtEl>
                                          <p:spTgt spid="55"/>
                                        </p:tgtEl>
                                      </p:cBhvr>
                                    </p:animEffect>
                                  </p:childTnLst>
                                </p:cTn>
                              </p:par>
                              <p:par>
                                <p:cTn id="147" presetID="12" presetClass="entr" presetSubtype="1" fill="hold" nodeType="withEffect">
                                  <p:stCondLst>
                                    <p:cond delay="0"/>
                                  </p:stCondLst>
                                  <p:childTnLst>
                                    <p:set>
                                      <p:cBhvr>
                                        <p:cTn id="148" dur="1" fill="hold">
                                          <p:stCondLst>
                                            <p:cond delay="0"/>
                                          </p:stCondLst>
                                        </p:cTn>
                                        <p:tgtEl>
                                          <p:spTgt spid="53"/>
                                        </p:tgtEl>
                                        <p:attrNameLst>
                                          <p:attrName>style.visibility</p:attrName>
                                        </p:attrNameLst>
                                      </p:cBhvr>
                                      <p:to>
                                        <p:strVal val="visible"/>
                                      </p:to>
                                    </p:set>
                                    <p:anim calcmode="lin" valueType="num">
                                      <p:cBhvr additive="base">
                                        <p:cTn id="149" dur="500"/>
                                        <p:tgtEl>
                                          <p:spTgt spid="53"/>
                                        </p:tgtEl>
                                        <p:attrNameLst>
                                          <p:attrName>ppt_y</p:attrName>
                                        </p:attrNameLst>
                                      </p:cBhvr>
                                      <p:tavLst>
                                        <p:tav tm="0">
                                          <p:val>
                                            <p:strVal val="#ppt_y-#ppt_h*1.125000"/>
                                          </p:val>
                                        </p:tav>
                                        <p:tav tm="100000">
                                          <p:val>
                                            <p:strVal val="#ppt_y"/>
                                          </p:val>
                                        </p:tav>
                                      </p:tavLst>
                                    </p:anim>
                                    <p:animEffect transition="in" filter="wipe(down)">
                                      <p:cBhvr>
                                        <p:cTn id="150" dur="500"/>
                                        <p:tgtEl>
                                          <p:spTgt spid="53"/>
                                        </p:tgtEl>
                                      </p:cBhvr>
                                    </p:animEffect>
                                  </p:childTnLst>
                                </p:cTn>
                              </p:par>
                            </p:childTnLst>
                          </p:cTn>
                        </p:par>
                      </p:childTnLst>
                    </p:cTn>
                  </p:par>
                  <p:par>
                    <p:cTn id="151" fill="hold">
                      <p:stCondLst>
                        <p:cond delay="indefinite"/>
                      </p:stCondLst>
                      <p:childTnLst>
                        <p:par>
                          <p:cTn id="152" fill="hold">
                            <p:stCondLst>
                              <p:cond delay="0"/>
                            </p:stCondLst>
                            <p:childTnLst>
                              <p:par>
                                <p:cTn id="153" presetID="12" presetClass="entr" presetSubtype="1" fill="hold" grpId="0" nodeType="click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p:tgtEl>
                                          <p:spTgt spid="49"/>
                                        </p:tgtEl>
                                        <p:attrNameLst>
                                          <p:attrName>ppt_y</p:attrName>
                                        </p:attrNameLst>
                                      </p:cBhvr>
                                      <p:tavLst>
                                        <p:tav tm="0">
                                          <p:val>
                                            <p:strVal val="#ppt_y-#ppt_h*1.125000"/>
                                          </p:val>
                                        </p:tav>
                                        <p:tav tm="100000">
                                          <p:val>
                                            <p:strVal val="#ppt_y"/>
                                          </p:val>
                                        </p:tav>
                                      </p:tavLst>
                                    </p:anim>
                                    <p:animEffect transition="in" filter="wipe(down)">
                                      <p:cBhvr>
                                        <p:cTn id="15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6" grpId="0" animBg="1"/>
      <p:bldP spid="27" grpId="0" animBg="1"/>
      <p:bldP spid="9" grpId="0"/>
      <p:bldP spid="44" grpId="0" animBg="1"/>
      <p:bldP spid="45" grpId="0" animBg="1"/>
      <p:bldP spid="46" grpId="0" animBg="1"/>
      <p:bldP spid="48" grpId="0" animBg="1"/>
      <p:bldP spid="49" grpId="0" animBg="1"/>
      <p:bldP spid="54" grpId="0" animBg="1"/>
      <p:bldP spid="55"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p:cNvPicPr>
            <a:picLocks noChangeAspect="1"/>
          </p:cNvPicPr>
          <p:nvPr/>
        </p:nvPicPr>
        <p:blipFill>
          <a:blip r:embed="rId1"/>
          <a:stretch>
            <a:fillRect/>
          </a:stretch>
        </p:blipFill>
        <p:spPr>
          <a:xfrm>
            <a:off x="118745" y="858520"/>
            <a:ext cx="6624320" cy="4250055"/>
          </a:xfrm>
          <a:prstGeom prst="rect">
            <a:avLst/>
          </a:prstGeom>
        </p:spPr>
      </p:pic>
      <p:grpSp>
        <p:nvGrpSpPr>
          <p:cNvPr id="13" name="组合 12"/>
          <p:cNvGrpSpPr/>
          <p:nvPr/>
        </p:nvGrpSpPr>
        <p:grpSpPr>
          <a:xfrm>
            <a:off x="118745" y="123825"/>
            <a:ext cx="576580" cy="597535"/>
            <a:chOff x="325" y="528"/>
            <a:chExt cx="908" cy="941"/>
          </a:xfrm>
        </p:grpSpPr>
        <p:sp>
          <p:nvSpPr>
            <p:cNvPr id="14" name="矩形 13"/>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5" name="矩形 14"/>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学生操作指南</a:t>
            </a:r>
            <a:r>
              <a:rPr lang="en-US" altLang="zh-CN" sz="3000" b="1" spc="400" dirty="0">
                <a:solidFill>
                  <a:srgbClr val="003300"/>
                </a:solidFill>
                <a:latin typeface="微软雅黑" panose="020B0503020204020204" charset="-122"/>
                <a:ea typeface="微软雅黑" panose="020B0503020204020204" charset="-122"/>
              </a:rPr>
              <a:t>—01</a:t>
            </a:r>
            <a:r>
              <a:rPr lang="zh-CN" altLang="en-US" sz="3000" b="1" spc="400" dirty="0">
                <a:solidFill>
                  <a:srgbClr val="003300"/>
                </a:solidFill>
                <a:latin typeface="微软雅黑" panose="020B0503020204020204" charset="-122"/>
                <a:ea typeface="微软雅黑" panose="020B0503020204020204" charset="-122"/>
              </a:rPr>
              <a:t>提交论文</a:t>
            </a:r>
            <a:endParaRPr lang="zh-CN" altLang="en-US" sz="3000" b="1" spc="400" dirty="0">
              <a:solidFill>
                <a:srgbClr val="003300"/>
              </a:solidFill>
              <a:latin typeface="微软雅黑" panose="020B0503020204020204" charset="-122"/>
              <a:ea typeface="微软雅黑" panose="020B0503020204020204" charset="-122"/>
              <a:sym typeface="+mn-ea"/>
            </a:endParaRPr>
          </a:p>
        </p:txBody>
      </p:sp>
      <p:sp>
        <p:nvSpPr>
          <p:cNvPr id="17" name="文本框 16"/>
          <p:cNvSpPr txBox="1"/>
          <p:nvPr/>
        </p:nvSpPr>
        <p:spPr>
          <a:xfrm>
            <a:off x="5662295" y="2790190"/>
            <a:ext cx="2156460" cy="119888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填写篇名、关键词、创新点、中文摘要、英文摘要内容</a:t>
            </a:r>
            <a:endParaRPr lang="zh-CN" b="1">
              <a:latin typeface="微软雅黑" panose="020B0503020204020204" charset="-122"/>
              <a:ea typeface="微软雅黑" panose="020B0503020204020204" charset="-122"/>
            </a:endParaRPr>
          </a:p>
        </p:txBody>
      </p:sp>
      <p:sp>
        <p:nvSpPr>
          <p:cNvPr id="34" name=" 34"/>
          <p:cNvSpPr/>
          <p:nvPr/>
        </p:nvSpPr>
        <p:spPr>
          <a:xfrm rot="10800000">
            <a:off x="4567555" y="2790190"/>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 name="文本框 17"/>
          <p:cNvSpPr txBox="1"/>
          <p:nvPr/>
        </p:nvSpPr>
        <p:spPr>
          <a:xfrm>
            <a:off x="5662295" y="1991995"/>
            <a:ext cx="2156460" cy="36830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选择指导教师</a:t>
            </a:r>
            <a:endParaRPr lang="zh-CN" b="1">
              <a:latin typeface="微软雅黑" panose="020B0503020204020204" charset="-122"/>
              <a:ea typeface="微软雅黑" panose="020B0503020204020204" charset="-122"/>
            </a:endParaRPr>
          </a:p>
        </p:txBody>
      </p:sp>
      <p:sp>
        <p:nvSpPr>
          <p:cNvPr id="21" name=" 34"/>
          <p:cNvSpPr/>
          <p:nvPr/>
        </p:nvSpPr>
        <p:spPr>
          <a:xfrm rot="10800000">
            <a:off x="4567555" y="199199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文本框 24"/>
          <p:cNvSpPr txBox="1"/>
          <p:nvPr/>
        </p:nvSpPr>
        <p:spPr>
          <a:xfrm>
            <a:off x="3290570" y="5245735"/>
            <a:ext cx="212979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选择待检测原文文件</a:t>
            </a:r>
            <a:endParaRPr lang="zh-CN" b="1">
              <a:latin typeface="微软雅黑" panose="020B0503020204020204" charset="-122"/>
              <a:ea typeface="微软雅黑" panose="020B0503020204020204" charset="-122"/>
            </a:endParaRPr>
          </a:p>
        </p:txBody>
      </p:sp>
      <p:sp>
        <p:nvSpPr>
          <p:cNvPr id="26" name=" 34"/>
          <p:cNvSpPr/>
          <p:nvPr/>
        </p:nvSpPr>
        <p:spPr>
          <a:xfrm rot="16200000">
            <a:off x="2779395" y="503110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9" name="矩形 28"/>
          <p:cNvSpPr/>
          <p:nvPr/>
        </p:nvSpPr>
        <p:spPr>
          <a:xfrm>
            <a:off x="87630" y="767080"/>
            <a:ext cx="1416685" cy="37846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8" name="图片 27"/>
          <p:cNvPicPr>
            <a:picLocks noChangeAspect="1"/>
          </p:cNvPicPr>
          <p:nvPr/>
        </p:nvPicPr>
        <p:blipFill>
          <a:blip r:embed="rId2"/>
          <a:stretch>
            <a:fillRect/>
          </a:stretch>
        </p:blipFill>
        <p:spPr>
          <a:xfrm>
            <a:off x="5662295" y="4219575"/>
            <a:ext cx="6330950" cy="2513965"/>
          </a:xfrm>
          <a:prstGeom prst="rect">
            <a:avLst/>
          </a:prstGeom>
        </p:spPr>
      </p:pic>
      <p:sp>
        <p:nvSpPr>
          <p:cNvPr id="30" name="文本框 29"/>
          <p:cNvSpPr txBox="1"/>
          <p:nvPr/>
        </p:nvSpPr>
        <p:spPr>
          <a:xfrm>
            <a:off x="9863455" y="3343910"/>
            <a:ext cx="2129790" cy="645160"/>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square" rtlCol="0">
            <a:spAutoFit/>
          </a:bodyPr>
          <a:p>
            <a:pPr marL="285750" indent="-285750">
              <a:buFont typeface="Wingdings" panose="05000000000000000000" charset="0"/>
              <a:buChar char=""/>
            </a:pPr>
            <a:r>
              <a:rPr lang="zh-CN" b="1">
                <a:latin typeface="微软雅黑" panose="020B0503020204020204" charset="-122"/>
                <a:ea typeface="微软雅黑" panose="020B0503020204020204" charset="-122"/>
              </a:rPr>
              <a:t>预提交：截止时间前可多次提交</a:t>
            </a:r>
            <a:endParaRPr lang="zh-CN" b="1">
              <a:latin typeface="微软雅黑" panose="020B0503020204020204" charset="-122"/>
              <a:ea typeface="微软雅黑" panose="020B0503020204020204" charset="-122"/>
            </a:endParaRPr>
          </a:p>
        </p:txBody>
      </p:sp>
      <p:sp>
        <p:nvSpPr>
          <p:cNvPr id="33" name=" 34"/>
          <p:cNvSpPr/>
          <p:nvPr/>
        </p:nvSpPr>
        <p:spPr>
          <a:xfrm rot="5400000" flipV="1">
            <a:off x="9133205" y="378904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1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p:tgtEl>
                                          <p:spTgt spid="21"/>
                                        </p:tgtEl>
                                        <p:attrNameLst>
                                          <p:attrName>ppt_y</p:attrName>
                                        </p:attrNameLst>
                                      </p:cBhvr>
                                      <p:tavLst>
                                        <p:tav tm="0">
                                          <p:val>
                                            <p:strVal val="#ppt_y+#ppt_h*1.125000"/>
                                          </p:val>
                                        </p:tav>
                                        <p:tav tm="100000">
                                          <p:val>
                                            <p:strVal val="#ppt_y"/>
                                          </p:val>
                                        </p:tav>
                                      </p:tavLst>
                                    </p:anim>
                                    <p:animEffect transition="in" filter="wipe(up)">
                                      <p:cBhvr>
                                        <p:cTn id="22" dur="500"/>
                                        <p:tgtEl>
                                          <p:spTgt spid="21"/>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1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p:tgtEl>
                                          <p:spTgt spid="34"/>
                                        </p:tgtEl>
                                        <p:attrNameLst>
                                          <p:attrName>ppt_y</p:attrName>
                                        </p:attrNameLst>
                                      </p:cBhvr>
                                      <p:tavLst>
                                        <p:tav tm="0">
                                          <p:val>
                                            <p:strVal val="#ppt_y+#ppt_h*1.125000"/>
                                          </p:val>
                                        </p:tav>
                                        <p:tav tm="100000">
                                          <p:val>
                                            <p:strVal val="#ppt_y"/>
                                          </p:val>
                                        </p:tav>
                                      </p:tavLst>
                                    </p:anim>
                                    <p:animEffect transition="in" filter="wipe(up)">
                                      <p:cBhvr>
                                        <p:cTn id="31" dur="500"/>
                                        <p:tgtEl>
                                          <p:spTgt spid="3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1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ppt_y</p:attrName>
                                        </p:attrNameLst>
                                      </p:cBhvr>
                                      <p:tavLst>
                                        <p:tav tm="0">
                                          <p:val>
                                            <p:strVal val="#ppt_y+#ppt_h*1.125000"/>
                                          </p:val>
                                        </p:tav>
                                        <p:tav tm="100000">
                                          <p:val>
                                            <p:strVal val="#ppt_y"/>
                                          </p:val>
                                        </p:tav>
                                      </p:tavLst>
                                    </p:anim>
                                    <p:animEffect transition="in" filter="wipe(up)">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par>
                                <p:cTn id="52" presetID="1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p:tgtEl>
                                          <p:spTgt spid="33"/>
                                        </p:tgtEl>
                                        <p:attrNameLst>
                                          <p:attrName>ppt_y</p:attrName>
                                        </p:attrNameLst>
                                      </p:cBhvr>
                                      <p:tavLst>
                                        <p:tav tm="0">
                                          <p:val>
                                            <p:strVal val="#ppt_y+#ppt_h*1.125000"/>
                                          </p:val>
                                        </p:tav>
                                        <p:tav tm="100000">
                                          <p:val>
                                            <p:strVal val="#ppt_y"/>
                                          </p:val>
                                        </p:tav>
                                      </p:tavLst>
                                    </p:anim>
                                    <p:animEffect transition="in" filter="wipe(up)">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4" grpId="0" bldLvl="0" animBg="1"/>
      <p:bldP spid="18" grpId="0" bldLvl="0" animBg="1"/>
      <p:bldP spid="21" grpId="0" bldLvl="0" animBg="1"/>
      <p:bldP spid="25" grpId="0" bldLvl="0" animBg="1"/>
      <p:bldP spid="26" grpId="0" bldLvl="0" animBg="1"/>
      <p:bldP spid="29" grpId="0" bldLvl="0" animBg="1"/>
      <p:bldP spid="30" grpId="0" bldLvl="0" animBg="1"/>
      <p:bldP spid="3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系统介绍</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01</a:t>
            </a:r>
            <a:endParaRPr lang="en-US" altLang="zh-CN" sz="3200" dirty="0">
              <a:solidFill>
                <a:srgbClr val="080808"/>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管理员操作指南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03</a:t>
            </a:r>
            <a:endParaRPr lang="en-US" altLang="zh-CN" sz="3200" dirty="0">
              <a:solidFill>
                <a:srgbClr val="080808"/>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子账号操作指南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04</a:t>
            </a:r>
            <a:endParaRPr lang="en-US" altLang="zh-CN" sz="3200" dirty="0">
              <a:solidFill>
                <a:srgbClr val="080808"/>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学生操作指南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05</a:t>
            </a:r>
            <a:endParaRPr lang="en-US" altLang="zh-CN" sz="3200" dirty="0">
              <a:solidFill>
                <a:srgbClr val="080808"/>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0967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指导教师操作指南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06</a:t>
            </a:r>
            <a:endParaRPr lang="en-US" altLang="zh-CN" sz="3200" dirty="0">
              <a:solidFill>
                <a:srgbClr val="080808"/>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系统登录</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02</a:t>
            </a:r>
            <a:endParaRPr lang="en-US" altLang="zh-CN" sz="3200" dirty="0">
              <a:solidFill>
                <a:schemeClr val="bg1"/>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8745" y="823595"/>
            <a:ext cx="6798310" cy="2905125"/>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118745" y="123825"/>
            <a:ext cx="576580" cy="597535"/>
            <a:chOff x="325" y="528"/>
            <a:chExt cx="908" cy="941"/>
          </a:xfrm>
        </p:grpSpPr>
        <p:sp>
          <p:nvSpPr>
            <p:cNvPr id="14" name="矩形 13"/>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5" name="矩形 14"/>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学生操作指南</a:t>
            </a:r>
            <a:r>
              <a:rPr lang="en-US" altLang="zh-CN" sz="3000" b="1" spc="400" dirty="0">
                <a:solidFill>
                  <a:srgbClr val="003300"/>
                </a:solidFill>
                <a:latin typeface="微软雅黑" panose="020B0503020204020204" charset="-122"/>
                <a:ea typeface="微软雅黑" panose="020B0503020204020204" charset="-122"/>
              </a:rPr>
              <a:t>—02</a:t>
            </a:r>
            <a:r>
              <a:rPr lang="zh-CN" altLang="en-US" sz="3000" b="1" spc="400" dirty="0">
                <a:solidFill>
                  <a:srgbClr val="003300"/>
                </a:solidFill>
                <a:latin typeface="微软雅黑" panose="020B0503020204020204" charset="-122"/>
                <a:ea typeface="微软雅黑" panose="020B0503020204020204" charset="-122"/>
              </a:rPr>
              <a:t>查看检测结果和导师评语</a:t>
            </a:r>
            <a:endParaRPr lang="en-US" altLang="zh-CN" sz="3000" b="1" spc="400" dirty="0">
              <a:solidFill>
                <a:srgbClr val="003300"/>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4461510" y="1477645"/>
            <a:ext cx="7447915" cy="3902075"/>
          </a:xfrm>
          <a:prstGeom prst="rect">
            <a:avLst/>
          </a:prstGeom>
          <a:effectLst>
            <a:outerShdw blurRad="50800" dist="38100" dir="2700000" algn="tl" rotWithShape="0">
              <a:prstClr val="black">
                <a:alpha val="40000"/>
              </a:prstClr>
            </a:outerShdw>
          </a:effectLst>
        </p:spPr>
      </p:pic>
      <p:pic>
        <p:nvPicPr>
          <p:cNvPr id="4" name="图片 3"/>
          <p:cNvPicPr>
            <a:picLocks noChangeAspect="1"/>
          </p:cNvPicPr>
          <p:nvPr/>
        </p:nvPicPr>
        <p:blipFill>
          <a:blip r:embed="rId3"/>
          <a:stretch>
            <a:fillRect/>
          </a:stretch>
        </p:blipFill>
        <p:spPr>
          <a:xfrm>
            <a:off x="2221230" y="3420110"/>
            <a:ext cx="7366000" cy="3127375"/>
          </a:xfrm>
          <a:prstGeom prst="rect">
            <a:avLst/>
          </a:prstGeom>
          <a:effectLst>
            <a:outerShdw blurRad="50800" dist="38100" dir="2700000" algn="tl" rotWithShape="0">
              <a:prstClr val="black">
                <a:alpha val="40000"/>
              </a:prstClr>
            </a:outerShdw>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系统介绍</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01</a:t>
            </a:r>
            <a:endParaRPr lang="en-US" altLang="zh-CN" sz="3200" dirty="0">
              <a:solidFill>
                <a:srgbClr val="080808"/>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管理员操作指南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03</a:t>
            </a:r>
            <a:endParaRPr lang="en-US" altLang="zh-CN" sz="3200" dirty="0">
              <a:solidFill>
                <a:srgbClr val="080808"/>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子账号操作指南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04</a:t>
            </a:r>
            <a:endParaRPr lang="en-US" altLang="zh-CN" sz="3200" dirty="0">
              <a:solidFill>
                <a:srgbClr val="080808"/>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学生操作指南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05</a:t>
            </a:r>
            <a:endParaRPr lang="en-US" altLang="zh-CN" sz="3200" dirty="0">
              <a:solidFill>
                <a:srgbClr val="080808"/>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0967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指导教师操作指南</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06</a:t>
            </a:r>
            <a:endParaRPr lang="en-US" altLang="zh-CN" sz="3200" dirty="0">
              <a:solidFill>
                <a:schemeClr val="bg1"/>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系统登录</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02</a:t>
            </a:r>
            <a:endParaRPr lang="en-US" altLang="zh-CN" sz="3200" dirty="0">
              <a:solidFill>
                <a:srgbClr val="080808"/>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 name=" 224"/>
          <p:cNvSpPr/>
          <p:nvPr/>
        </p:nvSpPr>
        <p:spPr>
          <a:xfrm>
            <a:off x="4337050" y="1818640"/>
            <a:ext cx="3185160" cy="2284730"/>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chemeClr val="bg1"/>
          </a:solidFill>
          <a:ln w="25400">
            <a:solidFill>
              <a:srgbClr val="1C5A7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Oval 32"/>
          <p:cNvSpPr/>
          <p:nvPr/>
        </p:nvSpPr>
        <p:spPr>
          <a:xfrm>
            <a:off x="3576320" y="3471545"/>
            <a:ext cx="2291080" cy="2291715"/>
          </a:xfrm>
          <a:prstGeom prst="ellipse">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latin typeface="微软雅黑" panose="020B0503020204020204" charset="-122"/>
                <a:ea typeface="微软雅黑" panose="020B0503020204020204" charset="-122"/>
              </a:rPr>
              <a:t>评阅论文</a:t>
            </a:r>
            <a:endParaRPr lang="zh-CN" altLang="en-US" sz="2500" b="1" dirty="0">
              <a:latin typeface="微软雅黑" panose="020B0503020204020204" charset="-122"/>
              <a:ea typeface="微软雅黑" panose="020B0503020204020204" charset="-122"/>
            </a:endParaRPr>
          </a:p>
        </p:txBody>
      </p:sp>
      <p:sp>
        <p:nvSpPr>
          <p:cNvPr id="38" name="Oval 37"/>
          <p:cNvSpPr/>
          <p:nvPr/>
        </p:nvSpPr>
        <p:spPr>
          <a:xfrm>
            <a:off x="6249670" y="3471545"/>
            <a:ext cx="2291080" cy="2291715"/>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latin typeface="微软雅黑" panose="020B0503020204020204" charset="-122"/>
                <a:ea typeface="微软雅黑" panose="020B0503020204020204" charset="-122"/>
              </a:rPr>
              <a:t>查看检测结果</a:t>
            </a:r>
            <a:endParaRPr lang="zh-CN" altLang="en-US" sz="2500" b="1" dirty="0">
              <a:latin typeface="微软雅黑" panose="020B0503020204020204" charset="-122"/>
              <a:ea typeface="微软雅黑" panose="020B0503020204020204" charset="-122"/>
            </a:endParaRPr>
          </a:p>
        </p:txBody>
      </p:sp>
      <p:sp>
        <p:nvSpPr>
          <p:cNvPr id="12" name="Arc 11"/>
          <p:cNvSpPr/>
          <p:nvPr/>
        </p:nvSpPr>
        <p:spPr>
          <a:xfrm>
            <a:off x="2399030" y="2326640"/>
            <a:ext cx="4691380" cy="4524375"/>
          </a:xfrm>
          <a:prstGeom prst="arc">
            <a:avLst>
              <a:gd name="adj1" fmla="val 5386043"/>
              <a:gd name="adj2" fmla="val 16239822"/>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p>
            <a:pPr algn="ctr"/>
            <a:endParaRPr lang="en-US" dirty="0"/>
          </a:p>
        </p:txBody>
      </p:sp>
      <p:sp>
        <p:nvSpPr>
          <p:cNvPr id="15" name="Oval 14"/>
          <p:cNvSpPr/>
          <p:nvPr/>
        </p:nvSpPr>
        <p:spPr>
          <a:xfrm>
            <a:off x="4279900" y="1896110"/>
            <a:ext cx="982980" cy="98298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accent1"/>
              </a:solidFill>
            </a:endParaRPr>
          </a:p>
        </p:txBody>
      </p:sp>
      <p:sp>
        <p:nvSpPr>
          <p:cNvPr id="55" name="Arc 54"/>
          <p:cNvSpPr/>
          <p:nvPr/>
        </p:nvSpPr>
        <p:spPr>
          <a:xfrm flipH="1">
            <a:off x="4820285" y="2326640"/>
            <a:ext cx="4691380" cy="4525010"/>
          </a:xfrm>
          <a:prstGeom prst="arc">
            <a:avLst>
              <a:gd name="adj1" fmla="val 5386043"/>
              <a:gd name="adj2" fmla="val 16239822"/>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p>
            <a:pPr algn="ctr"/>
            <a:endParaRPr lang="en-US" dirty="0"/>
          </a:p>
        </p:txBody>
      </p:sp>
      <p:sp>
        <p:nvSpPr>
          <p:cNvPr id="56" name="Oval 55"/>
          <p:cNvSpPr/>
          <p:nvPr/>
        </p:nvSpPr>
        <p:spPr>
          <a:xfrm>
            <a:off x="6615430" y="1896110"/>
            <a:ext cx="982980" cy="98298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accent1"/>
              </a:solidFill>
            </a:endParaRPr>
          </a:p>
        </p:txBody>
      </p:sp>
      <p:grpSp>
        <p:nvGrpSpPr>
          <p:cNvPr id="13" name="组合 12"/>
          <p:cNvGrpSpPr/>
          <p:nvPr/>
        </p:nvGrpSpPr>
        <p:grpSpPr>
          <a:xfrm>
            <a:off x="118745" y="123825"/>
            <a:ext cx="576580" cy="597535"/>
            <a:chOff x="325" y="528"/>
            <a:chExt cx="908" cy="941"/>
          </a:xfrm>
        </p:grpSpPr>
        <p:sp>
          <p:nvSpPr>
            <p:cNvPr id="14" name="矩形 13"/>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4" name="矩形 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指导教师操作指南</a:t>
            </a:r>
            <a:endParaRPr lang="en-US" altLang="zh-CN" sz="3000" b="1" spc="400" dirty="0">
              <a:solidFill>
                <a:srgbClr val="003300"/>
              </a:solidFill>
              <a:latin typeface="微软雅黑" panose="020B0503020204020204" charset="-122"/>
              <a:ea typeface="微软雅黑" panose="020B0503020204020204" charset="-122"/>
              <a:sym typeface="+mn-ea"/>
            </a:endParaRPr>
          </a:p>
        </p:txBody>
      </p:sp>
      <p:grpSp>
        <p:nvGrpSpPr>
          <p:cNvPr id="19" name="组合 18"/>
          <p:cNvGrpSpPr/>
          <p:nvPr/>
        </p:nvGrpSpPr>
        <p:grpSpPr>
          <a:xfrm>
            <a:off x="2399665" y="5560695"/>
            <a:ext cx="982980" cy="982980"/>
            <a:chOff x="3915" y="8974"/>
            <a:chExt cx="1548" cy="1548"/>
          </a:xfrm>
        </p:grpSpPr>
        <p:sp>
          <p:nvSpPr>
            <p:cNvPr id="40" name="Oval 39"/>
            <p:cNvSpPr/>
            <p:nvPr/>
          </p:nvSpPr>
          <p:spPr>
            <a:xfrm>
              <a:off x="3915" y="8974"/>
              <a:ext cx="1548" cy="1548"/>
            </a:xfrm>
            <a:prstGeom prst="ellipse">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solidFill>
                  <a:schemeClr val="accent1"/>
                </a:solidFill>
              </a:endParaRPr>
            </a:p>
          </p:txBody>
        </p:sp>
        <p:sp>
          <p:nvSpPr>
            <p:cNvPr id="5" name="文本框 4"/>
            <p:cNvSpPr txBox="1"/>
            <p:nvPr/>
          </p:nvSpPr>
          <p:spPr>
            <a:xfrm>
              <a:off x="3915" y="9192"/>
              <a:ext cx="1549"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评阅后看结果</a:t>
              </a:r>
              <a:endParaRPr lang="zh-CN" altLang="en-US" sz="2000" dirty="0">
                <a:solidFill>
                  <a:schemeClr val="bg1"/>
                </a:solidFill>
                <a:latin typeface="微软雅黑" panose="020B0503020204020204" charset="-122"/>
                <a:ea typeface="微软雅黑" panose="020B0503020204020204" charset="-122"/>
                <a:sym typeface="+mn-ea"/>
              </a:endParaRPr>
            </a:p>
          </p:txBody>
        </p:sp>
      </p:grpSp>
      <p:grpSp>
        <p:nvGrpSpPr>
          <p:cNvPr id="18" name="组合 17"/>
          <p:cNvGrpSpPr/>
          <p:nvPr/>
        </p:nvGrpSpPr>
        <p:grpSpPr>
          <a:xfrm>
            <a:off x="1935480" y="4097655"/>
            <a:ext cx="982980" cy="982980"/>
            <a:chOff x="3096" y="6584"/>
            <a:chExt cx="1548" cy="1548"/>
          </a:xfrm>
        </p:grpSpPr>
        <p:sp>
          <p:nvSpPr>
            <p:cNvPr id="39" name="Oval 38"/>
            <p:cNvSpPr/>
            <p:nvPr/>
          </p:nvSpPr>
          <p:spPr>
            <a:xfrm>
              <a:off x="3096" y="6584"/>
              <a:ext cx="1548" cy="1548"/>
            </a:xfrm>
            <a:prstGeom prst="ellipse">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solidFill>
                  <a:schemeClr val="accent1"/>
                </a:solidFill>
              </a:endParaRPr>
            </a:p>
          </p:txBody>
        </p:sp>
        <p:sp>
          <p:nvSpPr>
            <p:cNvPr id="6" name="文本框 5"/>
            <p:cNvSpPr txBox="1"/>
            <p:nvPr/>
          </p:nvSpPr>
          <p:spPr>
            <a:xfrm>
              <a:off x="3096" y="6802"/>
              <a:ext cx="1549"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检测后评阅</a:t>
              </a:r>
              <a:endParaRPr lang="zh-CN" altLang="en-US" sz="2000" dirty="0">
                <a:solidFill>
                  <a:schemeClr val="bg1"/>
                </a:solidFill>
                <a:latin typeface="微软雅黑" panose="020B0503020204020204" charset="-122"/>
                <a:ea typeface="微软雅黑" panose="020B0503020204020204" charset="-122"/>
                <a:sym typeface="+mn-ea"/>
              </a:endParaRPr>
            </a:p>
          </p:txBody>
        </p:sp>
      </p:grpSp>
      <p:grpSp>
        <p:nvGrpSpPr>
          <p:cNvPr id="17" name="组合 16"/>
          <p:cNvGrpSpPr/>
          <p:nvPr/>
        </p:nvGrpSpPr>
        <p:grpSpPr>
          <a:xfrm>
            <a:off x="2399030" y="2825750"/>
            <a:ext cx="982980" cy="982980"/>
            <a:chOff x="3914" y="4450"/>
            <a:chExt cx="1548" cy="1548"/>
          </a:xfrm>
        </p:grpSpPr>
        <p:sp>
          <p:nvSpPr>
            <p:cNvPr id="36" name="Oval 35"/>
            <p:cNvSpPr/>
            <p:nvPr/>
          </p:nvSpPr>
          <p:spPr>
            <a:xfrm>
              <a:off x="3914" y="4450"/>
              <a:ext cx="1548" cy="1548"/>
            </a:xfrm>
            <a:prstGeom prst="ellipse">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solidFill>
                  <a:schemeClr val="accent1"/>
                </a:solidFill>
              </a:endParaRPr>
            </a:p>
          </p:txBody>
        </p:sp>
        <p:sp>
          <p:nvSpPr>
            <p:cNvPr id="7" name="文本框 6"/>
            <p:cNvSpPr txBox="1"/>
            <p:nvPr/>
          </p:nvSpPr>
          <p:spPr>
            <a:xfrm>
              <a:off x="3914" y="4692"/>
              <a:ext cx="1549"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检测前评阅</a:t>
              </a:r>
              <a:endParaRPr lang="zh-CN" altLang="en-US" sz="2000" dirty="0">
                <a:solidFill>
                  <a:schemeClr val="bg1"/>
                </a:solidFill>
                <a:latin typeface="微软雅黑" panose="020B0503020204020204" charset="-122"/>
                <a:ea typeface="微软雅黑" panose="020B0503020204020204" charset="-122"/>
                <a:sym typeface="+mn-ea"/>
              </a:endParaRPr>
            </a:p>
          </p:txBody>
        </p:sp>
      </p:grpSp>
      <p:grpSp>
        <p:nvGrpSpPr>
          <p:cNvPr id="20" name="组合 19"/>
          <p:cNvGrpSpPr/>
          <p:nvPr/>
        </p:nvGrpSpPr>
        <p:grpSpPr>
          <a:xfrm>
            <a:off x="8525510" y="2825750"/>
            <a:ext cx="982980" cy="982980"/>
            <a:chOff x="13533" y="4450"/>
            <a:chExt cx="1548" cy="1548"/>
          </a:xfrm>
        </p:grpSpPr>
        <p:sp>
          <p:nvSpPr>
            <p:cNvPr id="58" name="Oval 57"/>
            <p:cNvSpPr/>
            <p:nvPr/>
          </p:nvSpPr>
          <p:spPr>
            <a:xfrm>
              <a:off x="13533" y="4450"/>
              <a:ext cx="1548" cy="1548"/>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accent1"/>
                </a:solidFill>
              </a:endParaRPr>
            </a:p>
          </p:txBody>
        </p:sp>
        <p:sp>
          <p:nvSpPr>
            <p:cNvPr id="8" name="文本框 7"/>
            <p:cNvSpPr txBox="1"/>
            <p:nvPr/>
          </p:nvSpPr>
          <p:spPr>
            <a:xfrm>
              <a:off x="13640" y="4667"/>
              <a:ext cx="1334"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检测意见</a:t>
              </a:r>
              <a:endParaRPr lang="zh-CN" altLang="en-US" sz="2000" dirty="0">
                <a:solidFill>
                  <a:schemeClr val="bg1"/>
                </a:solidFill>
                <a:latin typeface="微软雅黑" panose="020B0503020204020204" charset="-122"/>
                <a:ea typeface="微软雅黑" panose="020B0503020204020204" charset="-122"/>
                <a:sym typeface="+mn-ea"/>
              </a:endParaRPr>
            </a:p>
          </p:txBody>
        </p:sp>
      </p:grpSp>
      <p:grpSp>
        <p:nvGrpSpPr>
          <p:cNvPr id="21" name="组合 20"/>
          <p:cNvGrpSpPr/>
          <p:nvPr/>
        </p:nvGrpSpPr>
        <p:grpSpPr>
          <a:xfrm>
            <a:off x="9039225" y="4103370"/>
            <a:ext cx="982980" cy="982980"/>
            <a:chOff x="14307" y="6584"/>
            <a:chExt cx="1548" cy="1548"/>
          </a:xfrm>
        </p:grpSpPr>
        <p:sp>
          <p:nvSpPr>
            <p:cNvPr id="60" name="Oval 59"/>
            <p:cNvSpPr/>
            <p:nvPr/>
          </p:nvSpPr>
          <p:spPr>
            <a:xfrm>
              <a:off x="14307" y="6584"/>
              <a:ext cx="1548" cy="1548"/>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accent1"/>
                </a:solidFill>
              </a:endParaRPr>
            </a:p>
          </p:txBody>
        </p:sp>
        <p:sp>
          <p:nvSpPr>
            <p:cNvPr id="9" name="文本框 8"/>
            <p:cNvSpPr txBox="1"/>
            <p:nvPr/>
          </p:nvSpPr>
          <p:spPr>
            <a:xfrm>
              <a:off x="14414" y="6802"/>
              <a:ext cx="1334"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检测结果</a:t>
              </a:r>
              <a:endParaRPr lang="zh-CN" altLang="en-US" sz="2000" dirty="0">
                <a:solidFill>
                  <a:schemeClr val="bg1"/>
                </a:solidFill>
                <a:latin typeface="微软雅黑" panose="020B0503020204020204" charset="-122"/>
                <a:ea typeface="微软雅黑" panose="020B0503020204020204" charset="-122"/>
                <a:sym typeface="+mn-ea"/>
              </a:endParaRPr>
            </a:p>
          </p:txBody>
        </p:sp>
      </p:grpSp>
      <p:grpSp>
        <p:nvGrpSpPr>
          <p:cNvPr id="22" name="组合 21"/>
          <p:cNvGrpSpPr/>
          <p:nvPr/>
        </p:nvGrpSpPr>
        <p:grpSpPr>
          <a:xfrm>
            <a:off x="8525510" y="5560060"/>
            <a:ext cx="982980" cy="982980"/>
            <a:chOff x="13533" y="8974"/>
            <a:chExt cx="1548" cy="1548"/>
          </a:xfrm>
        </p:grpSpPr>
        <p:sp>
          <p:nvSpPr>
            <p:cNvPr id="61" name="Oval 60"/>
            <p:cNvSpPr/>
            <p:nvPr/>
          </p:nvSpPr>
          <p:spPr>
            <a:xfrm>
              <a:off x="13533" y="8974"/>
              <a:ext cx="1548" cy="1548"/>
            </a:xfrm>
            <a:prstGeom prst="ellipse">
              <a:avLst/>
            </a:prstGeom>
            <a:solidFill>
              <a:srgbClr val="E86E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1400" dirty="0">
                <a:solidFill>
                  <a:schemeClr val="accent1"/>
                </a:solidFill>
              </a:endParaRPr>
            </a:p>
          </p:txBody>
        </p:sp>
        <p:sp>
          <p:nvSpPr>
            <p:cNvPr id="10" name="文本框 9"/>
            <p:cNvSpPr txBox="1"/>
            <p:nvPr/>
          </p:nvSpPr>
          <p:spPr>
            <a:xfrm>
              <a:off x="13640" y="9192"/>
              <a:ext cx="1334" cy="1113"/>
            </a:xfrm>
            <a:prstGeom prst="rect">
              <a:avLst/>
            </a:prstGeom>
            <a:noFill/>
          </p:spPr>
          <p:txBody>
            <a:bodyPr wrap="square" rtlCol="0" anchor="t">
              <a:spAutoFit/>
            </a:bodyPr>
            <a:p>
              <a:pPr algn="ctr"/>
              <a:r>
                <a:rPr lang="zh-CN" altLang="en-US" sz="2000" dirty="0">
                  <a:solidFill>
                    <a:schemeClr val="bg1"/>
                  </a:solidFill>
                  <a:latin typeface="微软雅黑" panose="020B0503020204020204" charset="-122"/>
                  <a:ea typeface="微软雅黑" panose="020B0503020204020204" charset="-122"/>
                  <a:sym typeface="+mn-ea"/>
                </a:rPr>
                <a:t>诚信档案</a:t>
              </a:r>
              <a:endParaRPr lang="zh-CN" altLang="en-US" sz="2000" dirty="0">
                <a:solidFill>
                  <a:schemeClr val="bg1"/>
                </a:solidFill>
                <a:latin typeface="微软雅黑" panose="020B0503020204020204" charset="-122"/>
                <a:ea typeface="微软雅黑" panose="020B0503020204020204" charset="-122"/>
                <a:sym typeface="+mn-ea"/>
              </a:endParaRPr>
            </a:p>
          </p:txBody>
        </p:sp>
      </p:grpSp>
      <p:sp>
        <p:nvSpPr>
          <p:cNvPr id="23" name="文本框 22"/>
          <p:cNvSpPr txBox="1"/>
          <p:nvPr/>
        </p:nvSpPr>
        <p:spPr>
          <a:xfrm>
            <a:off x="959485" y="2963545"/>
            <a:ext cx="1235075" cy="706755"/>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预提交模式下</a:t>
            </a:r>
            <a:endParaRPr lang="zh-CN" altLang="en-US" sz="2000" b="1">
              <a:latin typeface="微软雅黑" panose="020B0503020204020204" charset="-122"/>
              <a:ea typeface="微软雅黑" panose="020B0503020204020204" charset="-122"/>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fill="hold"/>
                                        <p:tgtEl>
                                          <p:spTgt spid="224"/>
                                        </p:tgtEl>
                                        <p:attrNameLst>
                                          <p:attrName>ppt_x</p:attrName>
                                        </p:attrNameLst>
                                      </p:cBhvr>
                                      <p:tavLst>
                                        <p:tav tm="0">
                                          <p:val>
                                            <p:strVal val="#ppt_x"/>
                                          </p:val>
                                        </p:tav>
                                        <p:tav tm="100000">
                                          <p:val>
                                            <p:strVal val="#ppt_x"/>
                                          </p:val>
                                        </p:tav>
                                      </p:tavLst>
                                    </p:anim>
                                    <p:anim calcmode="lin" valueType="num">
                                      <p:cBhvr additive="base">
                                        <p:cTn id="8" dur="500" fill="hold"/>
                                        <p:tgtEl>
                                          <p:spTgt spid="2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left)">
                                      <p:cBhvr>
                                        <p:cTn id="24" dur="500"/>
                                        <p:tgtEl>
                                          <p:spTgt spid="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ppt_x</p:attrName>
                                        </p:attrNameLst>
                                      </p:cBhvr>
                                      <p:tavLst>
                                        <p:tav tm="0">
                                          <p:val>
                                            <p:strVal val="#ppt_x+#ppt_w*1.125000"/>
                                          </p:val>
                                        </p:tav>
                                        <p:tav tm="100000">
                                          <p:val>
                                            <p:strVal val="#ppt_x"/>
                                          </p:val>
                                        </p:tav>
                                      </p:tavLst>
                                    </p:anim>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left)">
                                      <p:cBhvr>
                                        <p:cTn id="34" dur="500"/>
                                        <p:tgtEl>
                                          <p:spTgt spid="17"/>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p:tgtEl>
                                          <p:spTgt spid="18"/>
                                        </p:tgtEl>
                                        <p:attrNameLst>
                                          <p:attrName>ppt_x</p:attrName>
                                        </p:attrNameLst>
                                      </p:cBhvr>
                                      <p:tavLst>
                                        <p:tav tm="0">
                                          <p:val>
                                            <p:strVal val="#ppt_x+#ppt_w*1.125000"/>
                                          </p:val>
                                        </p:tav>
                                        <p:tav tm="100000">
                                          <p:val>
                                            <p:strVal val="#ppt_x"/>
                                          </p:val>
                                        </p:tav>
                                      </p:tavLst>
                                    </p:anim>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ppt_x</p:attrName>
                                        </p:attrNameLst>
                                      </p:cBhvr>
                                      <p:tavLst>
                                        <p:tav tm="0">
                                          <p:val>
                                            <p:strVal val="#ppt_x+#ppt_w*1.125000"/>
                                          </p:val>
                                        </p:tav>
                                        <p:tav tm="100000">
                                          <p:val>
                                            <p:strVal val="#ppt_x"/>
                                          </p:val>
                                        </p:tav>
                                      </p:tavLst>
                                    </p:anim>
                                    <p:animEffect transition="in" filter="wipe(left)">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additive="base">
                                        <p:cTn id="55" dur="500"/>
                                        <p:tgtEl>
                                          <p:spTgt spid="56"/>
                                        </p:tgtEl>
                                        <p:attrNameLst>
                                          <p:attrName>ppt_x</p:attrName>
                                        </p:attrNameLst>
                                      </p:cBhvr>
                                      <p:tavLst>
                                        <p:tav tm="0">
                                          <p:val>
                                            <p:strVal val="#ppt_x-#ppt_w*1.125000"/>
                                          </p:val>
                                        </p:tav>
                                        <p:tav tm="100000">
                                          <p:val>
                                            <p:strVal val="#ppt_x"/>
                                          </p:val>
                                        </p:tav>
                                      </p:tavLst>
                                    </p:anim>
                                    <p:animEffect transition="in" filter="wipe(right)">
                                      <p:cBhvr>
                                        <p:cTn id="56" dur="500"/>
                                        <p:tgtEl>
                                          <p:spTgt spid="56"/>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p:tgtEl>
                                          <p:spTgt spid="55"/>
                                        </p:tgtEl>
                                        <p:attrNameLst>
                                          <p:attrName>ppt_x</p:attrName>
                                        </p:attrNameLst>
                                      </p:cBhvr>
                                      <p:tavLst>
                                        <p:tav tm="0">
                                          <p:val>
                                            <p:strVal val="#ppt_x-#ppt_w*1.125000"/>
                                          </p:val>
                                        </p:tav>
                                        <p:tav tm="100000">
                                          <p:val>
                                            <p:strVal val="#ppt_x"/>
                                          </p:val>
                                        </p:tav>
                                      </p:tavLst>
                                    </p:anim>
                                    <p:animEffect transition="in" filter="wipe(right)">
                                      <p:cBhvr>
                                        <p:cTn id="60" dur="500"/>
                                        <p:tgtEl>
                                          <p:spTgt spid="55"/>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p:tgtEl>
                                          <p:spTgt spid="20"/>
                                        </p:tgtEl>
                                        <p:attrNameLst>
                                          <p:attrName>ppt_x</p:attrName>
                                        </p:attrNameLst>
                                      </p:cBhvr>
                                      <p:tavLst>
                                        <p:tav tm="0">
                                          <p:val>
                                            <p:strVal val="#ppt_x-#ppt_w*1.125000"/>
                                          </p:val>
                                        </p:tav>
                                        <p:tav tm="100000">
                                          <p:val>
                                            <p:strVal val="#ppt_x"/>
                                          </p:val>
                                        </p:tav>
                                      </p:tavLst>
                                    </p:anim>
                                    <p:animEffect transition="in" filter="wipe(righ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p:tgtEl>
                                          <p:spTgt spid="21"/>
                                        </p:tgtEl>
                                        <p:attrNameLst>
                                          <p:attrName>ppt_x</p:attrName>
                                        </p:attrNameLst>
                                      </p:cBhvr>
                                      <p:tavLst>
                                        <p:tav tm="0">
                                          <p:val>
                                            <p:strVal val="#ppt_x-#ppt_w*1.125000"/>
                                          </p:val>
                                        </p:tav>
                                        <p:tav tm="100000">
                                          <p:val>
                                            <p:strVal val="#ppt_x"/>
                                          </p:val>
                                        </p:tav>
                                      </p:tavLst>
                                    </p:anim>
                                    <p:animEffect transition="in" filter="wipe(right)">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8"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p:tgtEl>
                                          <p:spTgt spid="22"/>
                                        </p:tgtEl>
                                        <p:attrNameLst>
                                          <p:attrName>ppt_x</p:attrName>
                                        </p:attrNameLst>
                                      </p:cBhvr>
                                      <p:tavLst>
                                        <p:tav tm="0">
                                          <p:val>
                                            <p:strVal val="#ppt_x-#ppt_w*1.125000"/>
                                          </p:val>
                                        </p:tav>
                                        <p:tav tm="100000">
                                          <p:val>
                                            <p:strVal val="#ppt_x"/>
                                          </p:val>
                                        </p:tav>
                                      </p:tavLst>
                                    </p:anim>
                                    <p:animEffect transition="in" filter="wipe(right)">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33" grpId="0" animBg="1"/>
      <p:bldP spid="38" grpId="0" animBg="1"/>
      <p:bldP spid="12" grpId="0" animBg="1"/>
      <p:bldP spid="15" grpId="0" animBg="1"/>
      <p:bldP spid="56" grpId="0" animBg="1"/>
      <p:bldP spid="55" grpId="0" animBg="1"/>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118745" y="123825"/>
            <a:ext cx="576580" cy="597535"/>
            <a:chOff x="325" y="528"/>
            <a:chExt cx="908" cy="941"/>
          </a:xfrm>
        </p:grpSpPr>
        <p:sp>
          <p:nvSpPr>
            <p:cNvPr id="14" name="矩形 13"/>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4" name="矩形 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指导教师操作指南</a:t>
            </a:r>
            <a:r>
              <a:rPr lang="en-US" altLang="zh-CN" sz="3000" b="1" spc="400" dirty="0">
                <a:solidFill>
                  <a:srgbClr val="003300"/>
                </a:solidFill>
                <a:latin typeface="微软雅黑" panose="020B0503020204020204" charset="-122"/>
                <a:ea typeface="微软雅黑" panose="020B0503020204020204" charset="-122"/>
              </a:rPr>
              <a:t>—01</a:t>
            </a:r>
            <a:r>
              <a:rPr lang="zh-CN" altLang="en-US" sz="3000" b="1" spc="400" dirty="0">
                <a:solidFill>
                  <a:srgbClr val="003300"/>
                </a:solidFill>
                <a:latin typeface="微软雅黑" panose="020B0503020204020204" charset="-122"/>
                <a:ea typeface="微软雅黑" panose="020B0503020204020204" charset="-122"/>
              </a:rPr>
              <a:t>评阅论文</a:t>
            </a:r>
            <a:endParaRPr lang="zh-CN" altLang="en-US" sz="3000" b="1" spc="400" dirty="0">
              <a:solidFill>
                <a:srgbClr val="003300"/>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118745" y="721360"/>
            <a:ext cx="9380855" cy="2476500"/>
          </a:xfrm>
          <a:prstGeom prst="rect">
            <a:avLst/>
          </a:prstGeom>
        </p:spPr>
      </p:pic>
      <p:pic>
        <p:nvPicPr>
          <p:cNvPr id="5" name="图片 4"/>
          <p:cNvPicPr>
            <a:picLocks noChangeAspect="1"/>
          </p:cNvPicPr>
          <p:nvPr/>
        </p:nvPicPr>
        <p:blipFill>
          <a:blip r:embed="rId2"/>
          <a:stretch>
            <a:fillRect/>
          </a:stretch>
        </p:blipFill>
        <p:spPr>
          <a:xfrm>
            <a:off x="2221865" y="1758950"/>
            <a:ext cx="9476105" cy="496189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 name="组合 12"/>
          <p:cNvGrpSpPr/>
          <p:nvPr/>
        </p:nvGrpSpPr>
        <p:grpSpPr>
          <a:xfrm>
            <a:off x="118745" y="123825"/>
            <a:ext cx="576580" cy="597535"/>
            <a:chOff x="325" y="528"/>
            <a:chExt cx="908" cy="941"/>
          </a:xfrm>
        </p:grpSpPr>
        <p:sp>
          <p:nvSpPr>
            <p:cNvPr id="14" name="矩形 13"/>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4" name="矩形 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1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指导教师操作指南</a:t>
            </a:r>
            <a:r>
              <a:rPr lang="en-US" altLang="zh-CN" sz="3000" b="1" spc="400" dirty="0">
                <a:solidFill>
                  <a:srgbClr val="003300"/>
                </a:solidFill>
                <a:latin typeface="微软雅黑" panose="020B0503020204020204" charset="-122"/>
                <a:ea typeface="微软雅黑" panose="020B0503020204020204" charset="-122"/>
              </a:rPr>
              <a:t>—02</a:t>
            </a:r>
            <a:r>
              <a:rPr lang="zh-CN" altLang="en-US" sz="3000" b="1" spc="400" dirty="0">
                <a:solidFill>
                  <a:srgbClr val="003300"/>
                </a:solidFill>
                <a:latin typeface="微软雅黑" panose="020B0503020204020204" charset="-122"/>
                <a:ea typeface="微软雅黑" panose="020B0503020204020204" charset="-122"/>
              </a:rPr>
              <a:t>查看检测结果</a:t>
            </a:r>
            <a:endParaRPr lang="zh-CN" altLang="en-US" sz="3000" b="1" spc="400" dirty="0">
              <a:solidFill>
                <a:srgbClr val="003300"/>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118745" y="721360"/>
            <a:ext cx="7486015" cy="2428875"/>
          </a:xfrm>
          <a:prstGeom prst="rect">
            <a:avLst/>
          </a:prstGeom>
        </p:spPr>
      </p:pic>
      <p:pic>
        <p:nvPicPr>
          <p:cNvPr id="5" name="图片 4"/>
          <p:cNvPicPr>
            <a:picLocks noChangeAspect="1"/>
          </p:cNvPicPr>
          <p:nvPr/>
        </p:nvPicPr>
        <p:blipFill>
          <a:blip r:embed="rId2"/>
          <a:srcRect/>
          <a:stretch>
            <a:fillRect/>
          </a:stretch>
        </p:blipFill>
        <p:spPr>
          <a:xfrm>
            <a:off x="4168775" y="1600835"/>
            <a:ext cx="7556500" cy="5109845"/>
          </a:xfrm>
          <a:prstGeom prst="rect">
            <a:avLst/>
          </a:prstGeom>
          <a:noFill/>
          <a:ln w="9525">
            <a:noFill/>
            <a:miter/>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4"/>
          <p:cNvSpPr>
            <a:spLocks noGrp="1"/>
          </p:cNvSpPr>
          <p:nvPr>
            <p:ph type="subTitle" idx="1"/>
          </p:nvPr>
        </p:nvSpPr>
        <p:spPr>
          <a:xfrm>
            <a:off x="3231237" y="5648770"/>
            <a:ext cx="5787426" cy="362199"/>
          </a:xfrm>
        </p:spPr>
        <p:txBody>
          <a:bodyPr>
            <a:noAutofit/>
          </a:bodyPr>
          <a:lstStyle/>
          <a:p>
            <a:pPr algn="ctr"/>
            <a:r>
              <a:rPr lang="zh-CN" altLang="en-US" sz="2000" dirty="0" smtClean="0">
                <a:latin typeface="微软雅黑" panose="020B0503020204020204" charset="-122"/>
                <a:ea typeface="微软雅黑" panose="020B0503020204020204" charset="-122"/>
              </a:rPr>
              <a:t>同方知网数字出版技术股份有限公司</a:t>
            </a:r>
            <a:endParaRPr lang="zh-CN" altLang="en-US" sz="2000" dirty="0" smtClean="0">
              <a:latin typeface="微软雅黑" panose="020B0503020204020204" charset="-122"/>
              <a:ea typeface="微软雅黑" panose="020B0503020204020204" charset="-122"/>
            </a:endParaRPr>
          </a:p>
        </p:txBody>
      </p:sp>
      <p:sp>
        <p:nvSpPr>
          <p:cNvPr id="5" name="标题 3"/>
          <p:cNvSpPr>
            <a:spLocks noGrp="1"/>
          </p:cNvSpPr>
          <p:nvPr>
            <p:ph type="ctrTitle"/>
          </p:nvPr>
        </p:nvSpPr>
        <p:spPr>
          <a:xfrm>
            <a:off x="445511" y="1442720"/>
            <a:ext cx="11358879" cy="2997200"/>
          </a:xfrm>
        </p:spPr>
        <p:txBody>
          <a:bodyPr>
            <a:noAutofit/>
          </a:bodyPr>
          <a:lstStyle/>
          <a:p>
            <a:pPr algn="ctr">
              <a:lnSpc>
                <a:spcPct val="150000"/>
              </a:lnSpc>
            </a:pPr>
            <a:r>
              <a:rPr lang="zh-CN" altLang="en-US" sz="6000" b="1" dirty="0" smtClean="0">
                <a:solidFill>
                  <a:srgbClr val="334C82"/>
                </a:solidFill>
                <a:latin typeface="微软雅黑" panose="020B0503020204020204" charset="-122"/>
                <a:ea typeface="微软雅黑" panose="020B0503020204020204" charset="-122"/>
              </a:rPr>
              <a:t>“中国知网”课程作业</a:t>
            </a:r>
            <a:r>
              <a:rPr lang="zh-CN" altLang="en-US" b="1" dirty="0">
                <a:solidFill>
                  <a:srgbClr val="334C82"/>
                </a:solidFill>
                <a:latin typeface="微软雅黑" panose="020B0503020204020204" charset="-122"/>
                <a:ea typeface="微软雅黑" panose="020B0503020204020204" charset="-122"/>
              </a:rPr>
              <a:t>管理</a:t>
            </a:r>
            <a:r>
              <a:rPr lang="zh-CN" altLang="en-US" sz="6000" b="1" dirty="0" smtClean="0">
                <a:solidFill>
                  <a:srgbClr val="334C82"/>
                </a:solidFill>
                <a:latin typeface="微软雅黑" panose="020B0503020204020204" charset="-122"/>
                <a:ea typeface="微软雅黑" panose="020B0503020204020204" charset="-122"/>
              </a:rPr>
              <a:t>系统</a:t>
            </a:r>
            <a:br>
              <a:rPr lang="en-US" altLang="zh-CN" sz="6000" b="1" dirty="0" smtClean="0">
                <a:solidFill>
                  <a:srgbClr val="334C82"/>
                </a:solidFill>
                <a:latin typeface="微软雅黑" panose="020B0503020204020204" charset="-122"/>
                <a:ea typeface="微软雅黑" panose="020B0503020204020204" charset="-122"/>
              </a:rPr>
            </a:br>
            <a:r>
              <a:rPr lang="zh-CN" altLang="en-US" sz="6000" b="1" dirty="0" smtClean="0">
                <a:solidFill>
                  <a:srgbClr val="334C82"/>
                </a:solidFill>
                <a:latin typeface="微软雅黑" panose="020B0503020204020204" charset="-122"/>
                <a:ea typeface="微软雅黑" panose="020B0503020204020204" charset="-122"/>
              </a:rPr>
              <a:t>产品介绍</a:t>
            </a:r>
            <a:endParaRPr lang="zh-CN" altLang="en-US" sz="6000" b="1" dirty="0">
              <a:solidFill>
                <a:srgbClr val="334C82"/>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2471" y="197368"/>
            <a:ext cx="1657609" cy="54996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757617" y="1818914"/>
            <a:ext cx="2352675"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776539" y="1092436"/>
            <a:ext cx="4314830" cy="553998"/>
          </a:xfrm>
          <a:prstGeom prst="rect">
            <a:avLst/>
          </a:prstGeom>
          <a:noFill/>
        </p:spPr>
        <p:txBody>
          <a:bodyPr wrap="square" rtlCol="0">
            <a:spAutoFit/>
          </a:bodyPr>
          <a:lstStyle/>
          <a:p>
            <a:pPr algn="ctr"/>
            <a:r>
              <a:rPr lang="zh-CN" altLang="en-US" sz="3000" b="1" dirty="0" smtClean="0">
                <a:latin typeface="微软雅黑" panose="020B0503020204020204" charset="-122"/>
                <a:ea typeface="微软雅黑" panose="020B0503020204020204" charset="-122"/>
              </a:rPr>
              <a:t>课程作业</a:t>
            </a:r>
            <a:r>
              <a:rPr lang="zh-CN" altLang="en-US" sz="3000" b="1" dirty="0">
                <a:latin typeface="微软雅黑" panose="020B0503020204020204" charset="-122"/>
                <a:ea typeface="微软雅黑" panose="020B0503020204020204" charset="-122"/>
              </a:rPr>
              <a:t>管理</a:t>
            </a:r>
            <a:r>
              <a:rPr lang="zh-CN" altLang="en-US" sz="3000" b="1" dirty="0" smtClean="0">
                <a:latin typeface="微软雅黑" panose="020B0503020204020204" charset="-122"/>
                <a:ea typeface="微软雅黑" panose="020B0503020204020204" charset="-122"/>
              </a:rPr>
              <a:t>系统介绍</a:t>
            </a:r>
            <a:endParaRPr lang="zh-CN" altLang="en-US" sz="3000" b="1" dirty="0">
              <a:latin typeface="微软雅黑" panose="020B0503020204020204" charset="-122"/>
              <a:ea typeface="微软雅黑" panose="020B0503020204020204" charset="-122"/>
            </a:endParaRPr>
          </a:p>
        </p:txBody>
      </p:sp>
      <p:sp>
        <p:nvSpPr>
          <p:cNvPr id="8" name="文本框 7"/>
          <p:cNvSpPr txBox="1"/>
          <p:nvPr/>
        </p:nvSpPr>
        <p:spPr>
          <a:xfrm>
            <a:off x="1176759" y="2027950"/>
            <a:ext cx="9514390" cy="3554819"/>
          </a:xfrm>
          <a:prstGeom prst="rect">
            <a:avLst/>
          </a:prstGeom>
          <a:noFill/>
        </p:spPr>
        <p:txBody>
          <a:bodyPr wrap="square" rtlCol="0">
            <a:spAutoFit/>
          </a:bodyPr>
          <a:lstStyle/>
          <a:p>
            <a:pPr indent="720090">
              <a:lnSpc>
                <a:spcPct val="150000"/>
              </a:lnSpc>
            </a:pPr>
            <a:r>
              <a:rPr lang="zh-CN" altLang="en-US" sz="3000" dirty="0" smtClean="0">
                <a:latin typeface="微软雅黑" panose="020B0503020204020204" charset="-122"/>
                <a:ea typeface="微软雅黑" panose="020B0503020204020204" charset="-122"/>
              </a:rPr>
              <a:t>为教师、学生在日常教学、学习过程中，提供针对课程作业进行检测的功能，帮助学生规范日常作业写作、重视和注重作业原创、避免和及早发现学术不端行为等，并结合写作规范引导、写作帮助、写作训练等方法，引导学生更好地完成日常课程作业，提高教学质量。</a:t>
            </a:r>
            <a:endParaRPr lang="zh-CN" altLang="en-US" sz="30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1553" y="615293"/>
            <a:ext cx="10791759" cy="529839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íṡḷîḍè"/>
          <p:cNvSpPr/>
          <p:nvPr/>
        </p:nvSpPr>
        <p:spPr bwMode="auto">
          <a:xfrm>
            <a:off x="6335191" y="2121525"/>
            <a:ext cx="137072" cy="456902"/>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rgbClr val="D1D3D4"/>
          </a:solidFill>
          <a:ln w="9525">
            <a:noFill/>
            <a:round/>
          </a:ln>
        </p:spPr>
        <p:txBody>
          <a:bodyPr anchor="ctr"/>
          <a:lstStyle/>
          <a:p>
            <a:pPr algn="ctr"/>
          </a:p>
        </p:txBody>
      </p:sp>
      <p:sp>
        <p:nvSpPr>
          <p:cNvPr id="25" name="íṡḷîḍè"/>
          <p:cNvSpPr/>
          <p:nvPr/>
        </p:nvSpPr>
        <p:spPr bwMode="auto">
          <a:xfrm>
            <a:off x="6336711" y="3806096"/>
            <a:ext cx="137072" cy="456902"/>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rgbClr val="D1D3D4"/>
          </a:solidFill>
          <a:ln w="9525">
            <a:noFill/>
            <a:round/>
          </a:ln>
        </p:spPr>
        <p:txBody>
          <a:bodyPr anchor="ctr"/>
          <a:lstStyle/>
          <a:p>
            <a:pPr algn="ctr"/>
          </a:p>
        </p:txBody>
      </p:sp>
      <p:sp>
        <p:nvSpPr>
          <p:cNvPr id="23" name="iṣḻîḍé"/>
          <p:cNvSpPr/>
          <p:nvPr/>
        </p:nvSpPr>
        <p:spPr bwMode="auto">
          <a:xfrm>
            <a:off x="7073763" y="1663050"/>
            <a:ext cx="361829" cy="14282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p>
        </p:txBody>
      </p:sp>
      <p:grpSp>
        <p:nvGrpSpPr>
          <p:cNvPr id="30" name="íṣḻiḍé"/>
          <p:cNvGrpSpPr/>
          <p:nvPr/>
        </p:nvGrpSpPr>
        <p:grpSpPr>
          <a:xfrm>
            <a:off x="7436491" y="1115306"/>
            <a:ext cx="585026" cy="1221964"/>
            <a:chOff x="5341144" y="1623025"/>
            <a:chExt cx="322263" cy="954088"/>
          </a:xfrm>
          <a:solidFill>
            <a:schemeClr val="bg1">
              <a:lumMod val="85000"/>
            </a:schemeClr>
          </a:solidFill>
        </p:grpSpPr>
        <p:sp>
          <p:nvSpPr>
            <p:cNvPr id="99" name="îṥḻïde"/>
            <p:cNvSpPr/>
            <p:nvPr/>
          </p:nvSpPr>
          <p:spPr bwMode="auto">
            <a:xfrm>
              <a:off x="5341144" y="1623025"/>
              <a:ext cx="322263" cy="682625"/>
            </a:xfrm>
            <a:custGeom>
              <a:avLst/>
              <a:gdLst/>
              <a:ahLst/>
              <a:cxnLst>
                <a:cxn ang="0">
                  <a:pos x="0" y="261"/>
                </a:cxn>
                <a:cxn ang="0">
                  <a:pos x="0" y="80"/>
                </a:cxn>
                <a:cxn ang="0">
                  <a:pos x="81" y="0"/>
                </a:cxn>
                <a:cxn ang="0">
                  <a:pos x="123" y="0"/>
                </a:cxn>
                <a:cxn ang="0">
                  <a:pos x="123" y="26"/>
                </a:cxn>
                <a:cxn ang="0">
                  <a:pos x="81" y="26"/>
                </a:cxn>
                <a:cxn ang="0">
                  <a:pos x="27" y="80"/>
                </a:cxn>
                <a:cxn ang="0">
                  <a:pos x="27" y="261"/>
                </a:cxn>
                <a:cxn ang="0">
                  <a:pos x="0" y="261"/>
                </a:cxn>
              </a:cxnLst>
              <a:rect l="0" t="0" r="r" b="b"/>
              <a:pathLst>
                <a:path w="123" h="261">
                  <a:moveTo>
                    <a:pt x="0" y="261"/>
                  </a:moveTo>
                  <a:cubicBezTo>
                    <a:pt x="0" y="80"/>
                    <a:pt x="0" y="80"/>
                    <a:pt x="0" y="80"/>
                  </a:cubicBezTo>
                  <a:cubicBezTo>
                    <a:pt x="0" y="36"/>
                    <a:pt x="37" y="0"/>
                    <a:pt x="81" y="0"/>
                  </a:cubicBezTo>
                  <a:cubicBezTo>
                    <a:pt x="123" y="0"/>
                    <a:pt x="123" y="0"/>
                    <a:pt x="123" y="0"/>
                  </a:cubicBezTo>
                  <a:cubicBezTo>
                    <a:pt x="123" y="26"/>
                    <a:pt x="123" y="26"/>
                    <a:pt x="123" y="26"/>
                  </a:cubicBezTo>
                  <a:cubicBezTo>
                    <a:pt x="81" y="26"/>
                    <a:pt x="81" y="26"/>
                    <a:pt x="81" y="26"/>
                  </a:cubicBezTo>
                  <a:cubicBezTo>
                    <a:pt x="51" y="26"/>
                    <a:pt x="27" y="51"/>
                    <a:pt x="27" y="80"/>
                  </a:cubicBezTo>
                  <a:cubicBezTo>
                    <a:pt x="27" y="261"/>
                    <a:pt x="27" y="261"/>
                    <a:pt x="27" y="261"/>
                  </a:cubicBezTo>
                  <a:cubicBezTo>
                    <a:pt x="0" y="261"/>
                    <a:pt x="0" y="261"/>
                    <a:pt x="0" y="261"/>
                  </a:cubicBezTo>
                  <a:close/>
                </a:path>
              </a:pathLst>
            </a:custGeom>
            <a:grpFill/>
            <a:ln w="9525">
              <a:noFill/>
              <a:round/>
            </a:ln>
          </p:spPr>
          <p:txBody>
            <a:bodyPr anchor="ctr"/>
            <a:lstStyle/>
            <a:p>
              <a:pPr algn="ctr"/>
            </a:p>
          </p:txBody>
        </p:sp>
        <p:sp>
          <p:nvSpPr>
            <p:cNvPr id="100" name="iśľïḑê"/>
            <p:cNvSpPr/>
            <p:nvPr/>
          </p:nvSpPr>
          <p:spPr bwMode="auto">
            <a:xfrm>
              <a:off x="5341144" y="1894488"/>
              <a:ext cx="322263" cy="682625"/>
            </a:xfrm>
            <a:custGeom>
              <a:avLst/>
              <a:gdLst/>
              <a:ahLst/>
              <a:cxnLst>
                <a:cxn ang="0">
                  <a:pos x="0" y="0"/>
                </a:cxn>
                <a:cxn ang="0">
                  <a:pos x="0" y="180"/>
                </a:cxn>
                <a:cxn ang="0">
                  <a:pos x="81" y="261"/>
                </a:cxn>
                <a:cxn ang="0">
                  <a:pos x="123" y="261"/>
                </a:cxn>
                <a:cxn ang="0">
                  <a:pos x="123" y="234"/>
                </a:cxn>
                <a:cxn ang="0">
                  <a:pos x="81" y="234"/>
                </a:cxn>
                <a:cxn ang="0">
                  <a:pos x="27" y="180"/>
                </a:cxn>
                <a:cxn ang="0">
                  <a:pos x="27" y="0"/>
                </a:cxn>
                <a:cxn ang="0">
                  <a:pos x="0" y="0"/>
                </a:cxn>
              </a:cxnLst>
              <a:rect l="0" t="0" r="r" b="b"/>
              <a:pathLst>
                <a:path w="123" h="261">
                  <a:moveTo>
                    <a:pt x="0" y="0"/>
                  </a:moveTo>
                  <a:cubicBezTo>
                    <a:pt x="0" y="180"/>
                    <a:pt x="0" y="180"/>
                    <a:pt x="0" y="180"/>
                  </a:cubicBezTo>
                  <a:cubicBezTo>
                    <a:pt x="0" y="225"/>
                    <a:pt x="37" y="261"/>
                    <a:pt x="81" y="261"/>
                  </a:cubicBezTo>
                  <a:cubicBezTo>
                    <a:pt x="123" y="261"/>
                    <a:pt x="123" y="261"/>
                    <a:pt x="123" y="261"/>
                  </a:cubicBezTo>
                  <a:cubicBezTo>
                    <a:pt x="123" y="234"/>
                    <a:pt x="123" y="234"/>
                    <a:pt x="123" y="234"/>
                  </a:cubicBezTo>
                  <a:cubicBezTo>
                    <a:pt x="81" y="234"/>
                    <a:pt x="81" y="234"/>
                    <a:pt x="81" y="234"/>
                  </a:cubicBezTo>
                  <a:cubicBezTo>
                    <a:pt x="51" y="234"/>
                    <a:pt x="27" y="210"/>
                    <a:pt x="27" y="180"/>
                  </a:cubicBezTo>
                  <a:cubicBezTo>
                    <a:pt x="27" y="0"/>
                    <a:pt x="27" y="0"/>
                    <a:pt x="27" y="0"/>
                  </a:cubicBezTo>
                  <a:cubicBezTo>
                    <a:pt x="0" y="0"/>
                    <a:pt x="0" y="0"/>
                    <a:pt x="0" y="0"/>
                  </a:cubicBezTo>
                  <a:close/>
                </a:path>
              </a:pathLst>
            </a:custGeom>
            <a:grpFill/>
            <a:ln w="9525">
              <a:noFill/>
              <a:round/>
            </a:ln>
          </p:spPr>
          <p:txBody>
            <a:bodyPr anchor="ctr"/>
            <a:lstStyle/>
            <a:p>
              <a:pPr algn="ctr"/>
            </a:p>
          </p:txBody>
        </p:sp>
      </p:grpSp>
      <p:sp>
        <p:nvSpPr>
          <p:cNvPr id="33" name="iṣlidê"/>
          <p:cNvSpPr/>
          <p:nvPr/>
        </p:nvSpPr>
        <p:spPr bwMode="auto">
          <a:xfrm>
            <a:off x="5446540" y="2505688"/>
            <a:ext cx="1938224" cy="1475494"/>
          </a:xfrm>
          <a:prstGeom prst="ellipse">
            <a:avLst/>
          </a:prstGeom>
          <a:solidFill>
            <a:schemeClr val="tx2">
              <a:lumMod val="20000"/>
              <a:lumOff val="80000"/>
            </a:schemeClr>
          </a:solidFill>
          <a:ln w="9525">
            <a:noFill/>
            <a:round/>
          </a:ln>
        </p:spPr>
        <p:txBody>
          <a:bodyPr anchor="ctr"/>
          <a:lstStyle/>
          <a:p>
            <a:pPr algn="ctr"/>
          </a:p>
        </p:txBody>
      </p:sp>
      <p:sp>
        <p:nvSpPr>
          <p:cNvPr id="34" name="îsľïďè"/>
          <p:cNvSpPr/>
          <p:nvPr/>
        </p:nvSpPr>
        <p:spPr bwMode="auto">
          <a:xfrm>
            <a:off x="5652267" y="2679806"/>
            <a:ext cx="1526771" cy="1134836"/>
          </a:xfrm>
          <a:prstGeom prst="ellipse">
            <a:avLst/>
          </a:prstGeom>
          <a:solidFill>
            <a:schemeClr val="tx2"/>
          </a:solidFill>
          <a:ln w="9525">
            <a:noFill/>
            <a:round/>
          </a:ln>
        </p:spPr>
        <p:txBody>
          <a:bodyPr vert="horz" wrap="none" lIns="91440" tIns="45720" rIns="91440" bIns="45720" anchor="ctr" anchorCtr="1" compatLnSpc="1">
            <a:normAutofit/>
          </a:bodyPr>
          <a:lstStyle/>
          <a:p>
            <a:pPr algn="ctr">
              <a:spcBef>
                <a:spcPct val="0"/>
              </a:spcBef>
              <a:defRPr/>
            </a:pPr>
            <a:r>
              <a:rPr lang="zh-CN" altLang="en-US" sz="2000" b="1" dirty="0" smtClean="0">
                <a:solidFill>
                  <a:schemeClr val="bg1"/>
                </a:solidFill>
                <a:latin typeface="微软雅黑" panose="020B0503020204020204" charset="-122"/>
                <a:ea typeface="微软雅黑" panose="020B0503020204020204" charset="-122"/>
              </a:rPr>
              <a:t>课程作业</a:t>
            </a:r>
            <a:endParaRPr lang="en-US" altLang="zh-CN" sz="2000" b="1" dirty="0" smtClean="0">
              <a:solidFill>
                <a:schemeClr val="bg1"/>
              </a:solidFill>
              <a:latin typeface="微软雅黑" panose="020B0503020204020204" charset="-122"/>
              <a:ea typeface="微软雅黑" panose="020B0503020204020204" charset="-122"/>
            </a:endParaRPr>
          </a:p>
          <a:p>
            <a:pPr algn="ctr">
              <a:spcBef>
                <a:spcPct val="0"/>
              </a:spcBef>
              <a:defRPr/>
            </a:pPr>
            <a:r>
              <a:rPr lang="zh-CN" altLang="en-US" sz="2000" b="1" dirty="0">
                <a:solidFill>
                  <a:schemeClr val="bg1"/>
                </a:solidFill>
                <a:latin typeface="微软雅黑" panose="020B0503020204020204" charset="-122"/>
                <a:ea typeface="微软雅黑" panose="020B0503020204020204" charset="-122"/>
              </a:rPr>
              <a:t>管理</a:t>
            </a:r>
            <a:r>
              <a:rPr lang="zh-CN" altLang="en-US" sz="2000" b="1" dirty="0" smtClean="0">
                <a:solidFill>
                  <a:schemeClr val="bg1"/>
                </a:solidFill>
                <a:latin typeface="微软雅黑" panose="020B0503020204020204" charset="-122"/>
                <a:ea typeface="微软雅黑" panose="020B0503020204020204" charset="-122"/>
              </a:rPr>
              <a:t>系统</a:t>
            </a:r>
            <a:endParaRPr lang="zh-CN" altLang="en-US" sz="2000" b="1" dirty="0">
              <a:solidFill>
                <a:schemeClr val="bg1"/>
              </a:solidFill>
              <a:latin typeface="微软雅黑" panose="020B0503020204020204" charset="-122"/>
              <a:ea typeface="微软雅黑" panose="020B0503020204020204" charset="-122"/>
            </a:endParaRPr>
          </a:p>
        </p:txBody>
      </p:sp>
      <p:grpSp>
        <p:nvGrpSpPr>
          <p:cNvPr id="36" name="ísḻîdê"/>
          <p:cNvGrpSpPr/>
          <p:nvPr/>
        </p:nvGrpSpPr>
        <p:grpSpPr>
          <a:xfrm>
            <a:off x="8017261" y="698932"/>
            <a:ext cx="985136" cy="980043"/>
            <a:chOff x="5615781" y="1351563"/>
            <a:chExt cx="614363" cy="611187"/>
          </a:xfrm>
        </p:grpSpPr>
        <p:sp>
          <p:nvSpPr>
            <p:cNvPr id="84" name="ísľíḑè"/>
            <p:cNvSpPr/>
            <p:nvPr/>
          </p:nvSpPr>
          <p:spPr bwMode="auto">
            <a:xfrm>
              <a:off x="5615781" y="1351563"/>
              <a:ext cx="614363" cy="611187"/>
            </a:xfrm>
            <a:prstGeom prst="ellipse">
              <a:avLst/>
            </a:prstGeom>
            <a:solidFill>
              <a:schemeClr val="bg1">
                <a:lumMod val="85000"/>
              </a:schemeClr>
            </a:solidFill>
            <a:ln w="9525">
              <a:noFill/>
              <a:round/>
            </a:ln>
          </p:spPr>
          <p:txBody>
            <a:bodyPr anchor="ctr"/>
            <a:lstStyle/>
            <a:p>
              <a:pPr algn="ctr"/>
            </a:p>
          </p:txBody>
        </p:sp>
        <p:sp>
          <p:nvSpPr>
            <p:cNvPr id="85" name="íŝḻiďè"/>
            <p:cNvSpPr/>
            <p:nvPr/>
          </p:nvSpPr>
          <p:spPr bwMode="auto">
            <a:xfrm>
              <a:off x="5680869" y="1419825"/>
              <a:ext cx="484188" cy="481012"/>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rgbClr val="ADE9F1"/>
            </a:solidFill>
            <a:ln w="9525">
              <a:noFill/>
              <a:round/>
            </a:ln>
          </p:spPr>
          <p:txBody>
            <a:bodyPr anchor="ctr"/>
            <a:lstStyle/>
            <a:p>
              <a:pPr algn="ctr"/>
              <a:r>
                <a:rPr lang="zh-CN" altLang="en-US" sz="2000" b="1" dirty="0" smtClean="0">
                  <a:solidFill>
                    <a:srgbClr val="334C82"/>
                  </a:solidFill>
                  <a:latin typeface="微软雅黑" panose="020B0503020204020204" charset="-122"/>
                  <a:ea typeface="微软雅黑" panose="020B0503020204020204" charset="-122"/>
                </a:rPr>
                <a:t>教师</a:t>
              </a:r>
              <a:endParaRPr sz="2000" b="1" dirty="0">
                <a:solidFill>
                  <a:srgbClr val="334C82"/>
                </a:solidFill>
                <a:latin typeface="微软雅黑" panose="020B0503020204020204" charset="-122"/>
                <a:ea typeface="微软雅黑" panose="020B0503020204020204" charset="-122"/>
              </a:endParaRPr>
            </a:p>
          </p:txBody>
        </p:sp>
      </p:grpSp>
      <p:sp>
        <p:nvSpPr>
          <p:cNvPr id="24" name="îsļidè"/>
          <p:cNvSpPr/>
          <p:nvPr/>
        </p:nvSpPr>
        <p:spPr bwMode="auto">
          <a:xfrm>
            <a:off x="5373736" y="1665497"/>
            <a:ext cx="361829" cy="142827"/>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p>
        </p:txBody>
      </p:sp>
      <p:grpSp>
        <p:nvGrpSpPr>
          <p:cNvPr id="29" name="íśḷiďê"/>
          <p:cNvGrpSpPr/>
          <p:nvPr/>
        </p:nvGrpSpPr>
        <p:grpSpPr>
          <a:xfrm>
            <a:off x="4801697" y="1147764"/>
            <a:ext cx="585239" cy="1221964"/>
            <a:chOff x="3480594" y="1623025"/>
            <a:chExt cx="317500" cy="954088"/>
          </a:xfrm>
          <a:solidFill>
            <a:schemeClr val="bg1">
              <a:lumMod val="85000"/>
            </a:schemeClr>
          </a:solidFill>
        </p:grpSpPr>
        <p:sp>
          <p:nvSpPr>
            <p:cNvPr id="101" name="îŝḷïḋè"/>
            <p:cNvSpPr/>
            <p:nvPr/>
          </p:nvSpPr>
          <p:spPr bwMode="auto">
            <a:xfrm>
              <a:off x="3480594" y="1623025"/>
              <a:ext cx="317500" cy="682625"/>
            </a:xfrm>
            <a:custGeom>
              <a:avLst/>
              <a:gdLst/>
              <a:ahLst/>
              <a:cxnLst>
                <a:cxn ang="0">
                  <a:pos x="122" y="261"/>
                </a:cxn>
                <a:cxn ang="0">
                  <a:pos x="122" y="80"/>
                </a:cxn>
                <a:cxn ang="0">
                  <a:pos x="42" y="0"/>
                </a:cxn>
                <a:cxn ang="0">
                  <a:pos x="0" y="0"/>
                </a:cxn>
                <a:cxn ang="0">
                  <a:pos x="0" y="26"/>
                </a:cxn>
                <a:cxn ang="0">
                  <a:pos x="42" y="26"/>
                </a:cxn>
                <a:cxn ang="0">
                  <a:pos x="96" y="80"/>
                </a:cxn>
                <a:cxn ang="0">
                  <a:pos x="96" y="261"/>
                </a:cxn>
                <a:cxn ang="0">
                  <a:pos x="122" y="261"/>
                </a:cxn>
              </a:cxnLst>
              <a:rect l="0" t="0" r="r" b="b"/>
              <a:pathLst>
                <a:path w="122" h="261">
                  <a:moveTo>
                    <a:pt x="122" y="261"/>
                  </a:moveTo>
                  <a:cubicBezTo>
                    <a:pt x="122" y="80"/>
                    <a:pt x="122" y="80"/>
                    <a:pt x="122" y="80"/>
                  </a:cubicBezTo>
                  <a:cubicBezTo>
                    <a:pt x="122" y="36"/>
                    <a:pt x="86" y="0"/>
                    <a:pt x="42" y="0"/>
                  </a:cubicBezTo>
                  <a:cubicBezTo>
                    <a:pt x="0" y="0"/>
                    <a:pt x="0" y="0"/>
                    <a:pt x="0" y="0"/>
                  </a:cubicBezTo>
                  <a:cubicBezTo>
                    <a:pt x="0" y="26"/>
                    <a:pt x="0" y="26"/>
                    <a:pt x="0" y="26"/>
                  </a:cubicBezTo>
                  <a:cubicBezTo>
                    <a:pt x="42" y="26"/>
                    <a:pt x="42" y="26"/>
                    <a:pt x="42" y="26"/>
                  </a:cubicBezTo>
                  <a:cubicBezTo>
                    <a:pt x="71" y="26"/>
                    <a:pt x="96" y="51"/>
                    <a:pt x="96" y="80"/>
                  </a:cubicBezTo>
                  <a:cubicBezTo>
                    <a:pt x="96" y="261"/>
                    <a:pt x="96" y="261"/>
                    <a:pt x="96" y="261"/>
                  </a:cubicBezTo>
                  <a:cubicBezTo>
                    <a:pt x="122" y="261"/>
                    <a:pt x="122" y="261"/>
                    <a:pt x="122" y="261"/>
                  </a:cubicBezTo>
                  <a:close/>
                </a:path>
              </a:pathLst>
            </a:custGeom>
            <a:grpFill/>
            <a:ln w="9525">
              <a:noFill/>
              <a:round/>
            </a:ln>
          </p:spPr>
          <p:txBody>
            <a:bodyPr anchor="ctr"/>
            <a:lstStyle/>
            <a:p>
              <a:pPr algn="ctr"/>
            </a:p>
          </p:txBody>
        </p:sp>
        <p:sp>
          <p:nvSpPr>
            <p:cNvPr id="102" name="iṧḻîḑè"/>
            <p:cNvSpPr/>
            <p:nvPr/>
          </p:nvSpPr>
          <p:spPr bwMode="auto">
            <a:xfrm>
              <a:off x="3480594" y="1894488"/>
              <a:ext cx="317500" cy="682625"/>
            </a:xfrm>
            <a:custGeom>
              <a:avLst/>
              <a:gdLst/>
              <a:ahLst/>
              <a:cxnLst>
                <a:cxn ang="0">
                  <a:pos x="122" y="0"/>
                </a:cxn>
                <a:cxn ang="0">
                  <a:pos x="122" y="180"/>
                </a:cxn>
                <a:cxn ang="0">
                  <a:pos x="42" y="261"/>
                </a:cxn>
                <a:cxn ang="0">
                  <a:pos x="0" y="261"/>
                </a:cxn>
                <a:cxn ang="0">
                  <a:pos x="0" y="234"/>
                </a:cxn>
                <a:cxn ang="0">
                  <a:pos x="42" y="234"/>
                </a:cxn>
                <a:cxn ang="0">
                  <a:pos x="96" y="180"/>
                </a:cxn>
                <a:cxn ang="0">
                  <a:pos x="96" y="0"/>
                </a:cxn>
                <a:cxn ang="0">
                  <a:pos x="122" y="0"/>
                </a:cxn>
              </a:cxnLst>
              <a:rect l="0" t="0" r="r" b="b"/>
              <a:pathLst>
                <a:path w="122" h="261">
                  <a:moveTo>
                    <a:pt x="122" y="0"/>
                  </a:moveTo>
                  <a:cubicBezTo>
                    <a:pt x="122" y="180"/>
                    <a:pt x="122" y="180"/>
                    <a:pt x="122" y="180"/>
                  </a:cubicBezTo>
                  <a:cubicBezTo>
                    <a:pt x="122" y="225"/>
                    <a:pt x="86" y="261"/>
                    <a:pt x="42" y="261"/>
                  </a:cubicBezTo>
                  <a:cubicBezTo>
                    <a:pt x="0" y="261"/>
                    <a:pt x="0" y="261"/>
                    <a:pt x="0" y="261"/>
                  </a:cubicBezTo>
                  <a:cubicBezTo>
                    <a:pt x="0" y="234"/>
                    <a:pt x="0" y="234"/>
                    <a:pt x="0" y="234"/>
                  </a:cubicBezTo>
                  <a:cubicBezTo>
                    <a:pt x="42" y="234"/>
                    <a:pt x="42" y="234"/>
                    <a:pt x="42" y="234"/>
                  </a:cubicBezTo>
                  <a:cubicBezTo>
                    <a:pt x="71" y="234"/>
                    <a:pt x="96" y="210"/>
                    <a:pt x="96" y="180"/>
                  </a:cubicBezTo>
                  <a:cubicBezTo>
                    <a:pt x="96" y="0"/>
                    <a:pt x="96" y="0"/>
                    <a:pt x="96" y="0"/>
                  </a:cubicBezTo>
                  <a:cubicBezTo>
                    <a:pt x="122" y="0"/>
                    <a:pt x="122" y="0"/>
                    <a:pt x="122" y="0"/>
                  </a:cubicBezTo>
                  <a:close/>
                </a:path>
              </a:pathLst>
            </a:custGeom>
            <a:grpFill/>
            <a:ln w="9525">
              <a:noFill/>
              <a:round/>
            </a:ln>
          </p:spPr>
          <p:txBody>
            <a:bodyPr anchor="ctr"/>
            <a:lstStyle/>
            <a:p>
              <a:pPr algn="ctr"/>
            </a:p>
          </p:txBody>
        </p:sp>
      </p:grpSp>
      <p:grpSp>
        <p:nvGrpSpPr>
          <p:cNvPr id="35" name="ïşḷíḋê"/>
          <p:cNvGrpSpPr/>
          <p:nvPr/>
        </p:nvGrpSpPr>
        <p:grpSpPr>
          <a:xfrm>
            <a:off x="3831232" y="1805432"/>
            <a:ext cx="977806" cy="980339"/>
            <a:chOff x="2913856" y="2330463"/>
            <a:chExt cx="612775" cy="614362"/>
          </a:xfrm>
        </p:grpSpPr>
        <p:sp>
          <p:nvSpPr>
            <p:cNvPr id="87" name="íSlíḍe"/>
            <p:cNvSpPr/>
            <p:nvPr/>
          </p:nvSpPr>
          <p:spPr bwMode="auto">
            <a:xfrm>
              <a:off x="2913856" y="2330463"/>
              <a:ext cx="612775" cy="614362"/>
            </a:xfrm>
            <a:prstGeom prst="ellipse">
              <a:avLst/>
            </a:prstGeom>
            <a:solidFill>
              <a:schemeClr val="bg1">
                <a:lumMod val="85000"/>
              </a:schemeClr>
            </a:solidFill>
            <a:ln w="9525">
              <a:noFill/>
              <a:round/>
            </a:ln>
          </p:spPr>
          <p:txBody>
            <a:bodyPr anchor="ctr"/>
            <a:lstStyle/>
            <a:p>
              <a:pPr algn="ctr"/>
            </a:p>
          </p:txBody>
        </p:sp>
        <p:sp>
          <p:nvSpPr>
            <p:cNvPr id="88" name="íṣlïḑè"/>
            <p:cNvSpPr/>
            <p:nvPr/>
          </p:nvSpPr>
          <p:spPr bwMode="auto">
            <a:xfrm>
              <a:off x="2978944" y="2401900"/>
              <a:ext cx="482600" cy="481012"/>
            </a:xfrm>
            <a:custGeom>
              <a:avLst/>
              <a:gdLst/>
              <a:ahLst/>
              <a:cxnLst>
                <a:cxn ang="0">
                  <a:pos x="92" y="0"/>
                </a:cxn>
                <a:cxn ang="0">
                  <a:pos x="102" y="0"/>
                </a:cxn>
                <a:cxn ang="0">
                  <a:pos x="159" y="30"/>
                </a:cxn>
                <a:cxn ang="0">
                  <a:pos x="165" y="36"/>
                </a:cxn>
                <a:cxn ang="0">
                  <a:pos x="182" y="104"/>
                </a:cxn>
                <a:cxn ang="0">
                  <a:pos x="180" y="113"/>
                </a:cxn>
                <a:cxn ang="0">
                  <a:pos x="139" y="168"/>
                </a:cxn>
                <a:cxn ang="0">
                  <a:pos x="131" y="172"/>
                </a:cxn>
                <a:cxn ang="0">
                  <a:pos x="65" y="177"/>
                </a:cxn>
                <a:cxn ang="0">
                  <a:pos x="57" y="174"/>
                </a:cxn>
                <a:cxn ang="0">
                  <a:pos x="9" y="126"/>
                </a:cxn>
                <a:cxn ang="0">
                  <a:pos x="6" y="117"/>
                </a:cxn>
                <a:cxn ang="0">
                  <a:pos x="9" y="55"/>
                </a:cxn>
                <a:cxn ang="0">
                  <a:pos x="13" y="47"/>
                </a:cxn>
                <a:cxn ang="0">
                  <a:pos x="65" y="4"/>
                </a:cxn>
                <a:cxn ang="0">
                  <a:pos x="92" y="0"/>
                </a:cxn>
              </a:cxnLst>
              <a:rect l="0" t="0" r="r" b="b"/>
              <a:pathLst>
                <a:path w="185" h="184">
                  <a:moveTo>
                    <a:pt x="92" y="0"/>
                  </a:moveTo>
                  <a:cubicBezTo>
                    <a:pt x="102" y="0"/>
                    <a:pt x="102" y="0"/>
                    <a:pt x="102" y="0"/>
                  </a:cubicBezTo>
                  <a:cubicBezTo>
                    <a:pt x="125" y="3"/>
                    <a:pt x="143" y="13"/>
                    <a:pt x="159" y="30"/>
                  </a:cubicBezTo>
                  <a:cubicBezTo>
                    <a:pt x="165" y="36"/>
                    <a:pt x="165" y="36"/>
                    <a:pt x="165" y="36"/>
                  </a:cubicBezTo>
                  <a:cubicBezTo>
                    <a:pt x="180" y="57"/>
                    <a:pt x="185" y="79"/>
                    <a:pt x="182" y="104"/>
                  </a:cubicBezTo>
                  <a:cubicBezTo>
                    <a:pt x="180" y="113"/>
                    <a:pt x="180" y="113"/>
                    <a:pt x="180" y="113"/>
                  </a:cubicBezTo>
                  <a:cubicBezTo>
                    <a:pt x="173" y="137"/>
                    <a:pt x="160" y="155"/>
                    <a:pt x="139" y="168"/>
                  </a:cubicBezTo>
                  <a:cubicBezTo>
                    <a:pt x="131" y="172"/>
                    <a:pt x="131" y="172"/>
                    <a:pt x="131" y="172"/>
                  </a:cubicBezTo>
                  <a:cubicBezTo>
                    <a:pt x="110" y="182"/>
                    <a:pt x="88" y="184"/>
                    <a:pt x="65"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5" y="4"/>
                  </a:cubicBezTo>
                  <a:cubicBezTo>
                    <a:pt x="75" y="1"/>
                    <a:pt x="83" y="0"/>
                    <a:pt x="92" y="0"/>
                  </a:cubicBezTo>
                  <a:close/>
                </a:path>
              </a:pathLst>
            </a:custGeom>
            <a:solidFill>
              <a:schemeClr val="accent1">
                <a:lumMod val="20000"/>
                <a:lumOff val="80000"/>
              </a:schemeClr>
            </a:solidFill>
            <a:ln w="9525">
              <a:solidFill>
                <a:srgbClr val="DEEBF7"/>
              </a:solidFill>
              <a:round/>
            </a:ln>
          </p:spPr>
          <p:txBody>
            <a:bodyPr anchor="ctr"/>
            <a:lstStyle/>
            <a:p>
              <a:pPr algn="ctr"/>
              <a:r>
                <a:rPr lang="zh-CN" altLang="en-US" sz="1400" b="1" dirty="0" smtClean="0">
                  <a:solidFill>
                    <a:srgbClr val="334C82"/>
                  </a:solidFill>
                  <a:latin typeface="微软雅黑" panose="020B0503020204020204" charset="-122"/>
                  <a:ea typeface="微软雅黑" panose="020B0503020204020204" charset="-122"/>
                </a:rPr>
                <a:t>二级管理员</a:t>
              </a:r>
              <a:endParaRPr sz="1400" b="1" dirty="0">
                <a:solidFill>
                  <a:srgbClr val="334C82"/>
                </a:solidFill>
                <a:latin typeface="微软雅黑" panose="020B0503020204020204" charset="-122"/>
                <a:ea typeface="微软雅黑" panose="020B0503020204020204" charset="-122"/>
              </a:endParaRPr>
            </a:p>
          </p:txBody>
        </p:sp>
      </p:grpSp>
      <p:grpSp>
        <p:nvGrpSpPr>
          <p:cNvPr id="37" name="ïşľîḓé"/>
          <p:cNvGrpSpPr/>
          <p:nvPr/>
        </p:nvGrpSpPr>
        <p:grpSpPr>
          <a:xfrm>
            <a:off x="3829962" y="731390"/>
            <a:ext cx="980347" cy="977806"/>
            <a:chOff x="2913856" y="1351563"/>
            <a:chExt cx="612775" cy="611187"/>
          </a:xfrm>
        </p:grpSpPr>
        <p:sp>
          <p:nvSpPr>
            <p:cNvPr id="81" name="îṧľiďé"/>
            <p:cNvSpPr/>
            <p:nvPr/>
          </p:nvSpPr>
          <p:spPr bwMode="auto">
            <a:xfrm>
              <a:off x="2913856" y="1351563"/>
              <a:ext cx="612775" cy="611187"/>
            </a:xfrm>
            <a:prstGeom prst="ellipse">
              <a:avLst/>
            </a:prstGeom>
            <a:solidFill>
              <a:schemeClr val="bg1">
                <a:lumMod val="85000"/>
              </a:schemeClr>
            </a:solidFill>
            <a:ln w="9525">
              <a:noFill/>
              <a:round/>
            </a:ln>
          </p:spPr>
          <p:txBody>
            <a:bodyPr anchor="ctr"/>
            <a:lstStyle/>
            <a:p>
              <a:pPr algn="ctr"/>
            </a:p>
          </p:txBody>
        </p:sp>
        <p:sp>
          <p:nvSpPr>
            <p:cNvPr id="82" name="íśľîḋe"/>
            <p:cNvSpPr/>
            <p:nvPr/>
          </p:nvSpPr>
          <p:spPr bwMode="auto">
            <a:xfrm>
              <a:off x="2978944" y="1419825"/>
              <a:ext cx="482600" cy="481012"/>
            </a:xfrm>
            <a:custGeom>
              <a:avLst/>
              <a:gdLst/>
              <a:ahLst/>
              <a:cxnLst>
                <a:cxn ang="0">
                  <a:pos x="92" y="0"/>
                </a:cxn>
                <a:cxn ang="0">
                  <a:pos x="102" y="1"/>
                </a:cxn>
                <a:cxn ang="0">
                  <a:pos x="159" y="30"/>
                </a:cxn>
                <a:cxn ang="0">
                  <a:pos x="165" y="37"/>
                </a:cxn>
                <a:cxn ang="0">
                  <a:pos x="182" y="105"/>
                </a:cxn>
                <a:cxn ang="0">
                  <a:pos x="180" y="114"/>
                </a:cxn>
                <a:cxn ang="0">
                  <a:pos x="139" y="169"/>
                </a:cxn>
                <a:cxn ang="0">
                  <a:pos x="131" y="173"/>
                </a:cxn>
                <a:cxn ang="0">
                  <a:pos x="65" y="178"/>
                </a:cxn>
                <a:cxn ang="0">
                  <a:pos x="57" y="175"/>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8"/>
                    <a:pt x="185" y="80"/>
                    <a:pt x="182" y="105"/>
                  </a:cubicBezTo>
                  <a:cubicBezTo>
                    <a:pt x="180" y="114"/>
                    <a:pt x="180" y="114"/>
                    <a:pt x="180" y="114"/>
                  </a:cubicBezTo>
                  <a:cubicBezTo>
                    <a:pt x="173" y="137"/>
                    <a:pt x="160" y="155"/>
                    <a:pt x="139" y="169"/>
                  </a:cubicBezTo>
                  <a:cubicBezTo>
                    <a:pt x="131" y="173"/>
                    <a:pt x="131" y="173"/>
                    <a:pt x="131" y="173"/>
                  </a:cubicBezTo>
                  <a:cubicBezTo>
                    <a:pt x="110" y="183"/>
                    <a:pt x="88" y="184"/>
                    <a:pt x="65"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5" y="4"/>
                  </a:cubicBezTo>
                  <a:cubicBezTo>
                    <a:pt x="75" y="2"/>
                    <a:pt x="83" y="1"/>
                    <a:pt x="92" y="0"/>
                  </a:cubicBezTo>
                  <a:close/>
                </a:path>
              </a:pathLst>
            </a:custGeom>
            <a:solidFill>
              <a:srgbClr val="ADE9F1"/>
            </a:solidFill>
            <a:ln w="9525">
              <a:solidFill>
                <a:srgbClr val="ADE9F1"/>
              </a:solidFill>
              <a:round/>
            </a:ln>
          </p:spPr>
          <p:txBody>
            <a:bodyPr anchor="ctr"/>
            <a:lstStyle/>
            <a:p>
              <a:pPr algn="ctr"/>
              <a:r>
                <a:rPr lang="zh-CN" altLang="en-US" sz="1400" b="1" dirty="0" smtClean="0">
                  <a:solidFill>
                    <a:srgbClr val="334C82"/>
                  </a:solidFill>
                  <a:latin typeface="微软雅黑" panose="020B0503020204020204" charset="-122"/>
                  <a:ea typeface="微软雅黑" panose="020B0503020204020204" charset="-122"/>
                </a:rPr>
                <a:t>管理员</a:t>
              </a:r>
              <a:endParaRPr sz="1400" b="1" dirty="0">
                <a:solidFill>
                  <a:srgbClr val="334C82"/>
                </a:solidFill>
                <a:latin typeface="微软雅黑" panose="020B0503020204020204" charset="-122"/>
                <a:ea typeface="微软雅黑" panose="020B0503020204020204" charset="-122"/>
              </a:endParaRPr>
            </a:p>
          </p:txBody>
        </p:sp>
      </p:grpSp>
      <p:grpSp>
        <p:nvGrpSpPr>
          <p:cNvPr id="41" name="í$lïde"/>
          <p:cNvGrpSpPr/>
          <p:nvPr/>
        </p:nvGrpSpPr>
        <p:grpSpPr>
          <a:xfrm>
            <a:off x="8014389" y="1772974"/>
            <a:ext cx="985137" cy="985136"/>
            <a:chOff x="5615781" y="2234213"/>
            <a:chExt cx="614363" cy="614362"/>
          </a:xfrm>
        </p:grpSpPr>
        <p:sp>
          <p:nvSpPr>
            <p:cNvPr id="61" name="i$1iḍê"/>
            <p:cNvSpPr/>
            <p:nvPr/>
          </p:nvSpPr>
          <p:spPr bwMode="auto">
            <a:xfrm>
              <a:off x="5615781" y="2234213"/>
              <a:ext cx="614363" cy="614362"/>
            </a:xfrm>
            <a:prstGeom prst="ellipse">
              <a:avLst/>
            </a:prstGeom>
            <a:solidFill>
              <a:schemeClr val="bg1">
                <a:lumMod val="85000"/>
              </a:schemeClr>
            </a:solidFill>
            <a:ln w="9525">
              <a:noFill/>
              <a:round/>
            </a:ln>
          </p:spPr>
          <p:txBody>
            <a:bodyPr anchor="ctr"/>
            <a:lstStyle/>
            <a:p>
              <a:pPr algn="ctr"/>
            </a:p>
          </p:txBody>
        </p:sp>
        <p:sp>
          <p:nvSpPr>
            <p:cNvPr id="62" name="isļíḑê"/>
            <p:cNvSpPr/>
            <p:nvPr/>
          </p:nvSpPr>
          <p:spPr bwMode="auto">
            <a:xfrm>
              <a:off x="5680869" y="2305650"/>
              <a:ext cx="484188" cy="481012"/>
            </a:xfrm>
            <a:custGeom>
              <a:avLst/>
              <a:gdLst/>
              <a:ahLst/>
              <a:cxnLst>
                <a:cxn ang="0">
                  <a:pos x="92" y="0"/>
                </a:cxn>
                <a:cxn ang="0">
                  <a:pos x="102" y="0"/>
                </a:cxn>
                <a:cxn ang="0">
                  <a:pos x="160" y="30"/>
                </a:cxn>
                <a:cxn ang="0">
                  <a:pos x="165" y="36"/>
                </a:cxn>
                <a:cxn ang="0">
                  <a:pos x="182" y="104"/>
                </a:cxn>
                <a:cxn ang="0">
                  <a:pos x="180" y="113"/>
                </a:cxn>
                <a:cxn ang="0">
                  <a:pos x="139" y="168"/>
                </a:cxn>
                <a:cxn ang="0">
                  <a:pos x="132" y="172"/>
                </a:cxn>
                <a:cxn ang="0">
                  <a:pos x="66" y="177"/>
                </a:cxn>
                <a:cxn ang="0">
                  <a:pos x="57" y="174"/>
                </a:cxn>
                <a:cxn ang="0">
                  <a:pos x="9" y="126"/>
                </a:cxn>
                <a:cxn ang="0">
                  <a:pos x="6" y="117"/>
                </a:cxn>
                <a:cxn ang="0">
                  <a:pos x="9" y="55"/>
                </a:cxn>
                <a:cxn ang="0">
                  <a:pos x="13" y="47"/>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6"/>
                    <a:pt x="165" y="36"/>
                    <a:pt x="165" y="36"/>
                  </a:cubicBezTo>
                  <a:cubicBezTo>
                    <a:pt x="180" y="57"/>
                    <a:pt x="185" y="79"/>
                    <a:pt x="182" y="104"/>
                  </a:cubicBezTo>
                  <a:cubicBezTo>
                    <a:pt x="180" y="113"/>
                    <a:pt x="180" y="113"/>
                    <a:pt x="180" y="113"/>
                  </a:cubicBezTo>
                  <a:cubicBezTo>
                    <a:pt x="174"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7"/>
                    <a:pt x="6" y="117"/>
                    <a:pt x="6" y="117"/>
                  </a:cubicBezTo>
                  <a:cubicBezTo>
                    <a:pt x="0" y="96"/>
                    <a:pt x="1" y="76"/>
                    <a:pt x="9" y="55"/>
                  </a:cubicBezTo>
                  <a:cubicBezTo>
                    <a:pt x="13" y="47"/>
                    <a:pt x="13" y="47"/>
                    <a:pt x="13" y="47"/>
                  </a:cubicBezTo>
                  <a:cubicBezTo>
                    <a:pt x="25" y="26"/>
                    <a:pt x="42" y="12"/>
                    <a:pt x="66" y="4"/>
                  </a:cubicBezTo>
                  <a:cubicBezTo>
                    <a:pt x="75" y="1"/>
                    <a:pt x="83" y="0"/>
                    <a:pt x="92" y="0"/>
                  </a:cubicBezTo>
                  <a:close/>
                </a:path>
              </a:pathLst>
            </a:custGeom>
            <a:solidFill>
              <a:srgbClr val="DEEBF7"/>
            </a:solidFill>
            <a:ln w="9525">
              <a:noFill/>
              <a:round/>
            </a:ln>
          </p:spPr>
          <p:txBody>
            <a:bodyPr anchor="ctr"/>
            <a:lstStyle/>
            <a:p>
              <a:pPr algn="ctr"/>
              <a:r>
                <a:rPr lang="zh-CN" altLang="en-US" sz="2000" b="1" dirty="0" smtClean="0">
                  <a:solidFill>
                    <a:srgbClr val="334C82"/>
                  </a:solidFill>
                  <a:latin typeface="微软雅黑" panose="020B0503020204020204" charset="-122"/>
                  <a:ea typeface="微软雅黑" panose="020B0503020204020204" charset="-122"/>
                </a:rPr>
                <a:t>学生</a:t>
              </a:r>
              <a:endParaRPr sz="2000" b="1" dirty="0">
                <a:solidFill>
                  <a:srgbClr val="334C82"/>
                </a:solidFill>
                <a:latin typeface="微软雅黑" panose="020B0503020204020204" charset="-122"/>
                <a:ea typeface="微软雅黑" panose="020B0503020204020204" charset="-122"/>
              </a:endParaRPr>
            </a:p>
          </p:txBody>
        </p:sp>
      </p:grpSp>
      <p:sp>
        <p:nvSpPr>
          <p:cNvPr id="26" name="íşľîḓê"/>
          <p:cNvSpPr/>
          <p:nvPr/>
        </p:nvSpPr>
        <p:spPr bwMode="auto">
          <a:xfrm>
            <a:off x="1697082" y="4102711"/>
            <a:ext cx="5064551" cy="825473"/>
          </a:xfrm>
          <a:custGeom>
            <a:avLst/>
            <a:gdLst/>
            <a:ahLst/>
            <a:cxnLst>
              <a:cxn ang="0">
                <a:pos x="453" y="0"/>
              </a:cxn>
              <a:cxn ang="0">
                <a:pos x="80" y="0"/>
              </a:cxn>
              <a:cxn ang="0">
                <a:pos x="0" y="80"/>
              </a:cxn>
              <a:cxn ang="0">
                <a:pos x="0" y="165"/>
              </a:cxn>
              <a:cxn ang="0">
                <a:pos x="27" y="165"/>
              </a:cxn>
              <a:cxn ang="0">
                <a:pos x="27" y="80"/>
              </a:cxn>
              <a:cxn ang="0">
                <a:pos x="80" y="27"/>
              </a:cxn>
              <a:cxn ang="0">
                <a:pos x="453" y="27"/>
              </a:cxn>
              <a:cxn ang="0">
                <a:pos x="453" y="0"/>
              </a:cxn>
            </a:cxnLst>
            <a:rect l="0" t="0" r="r" b="b"/>
            <a:pathLst>
              <a:path w="453" h="165">
                <a:moveTo>
                  <a:pt x="453" y="0"/>
                </a:moveTo>
                <a:cubicBezTo>
                  <a:pt x="80" y="0"/>
                  <a:pt x="80" y="0"/>
                  <a:pt x="80"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0" y="27"/>
                </a:cubicBezTo>
                <a:cubicBezTo>
                  <a:pt x="453" y="27"/>
                  <a:pt x="453" y="27"/>
                  <a:pt x="453" y="27"/>
                </a:cubicBezTo>
                <a:cubicBezTo>
                  <a:pt x="453" y="0"/>
                  <a:pt x="453" y="0"/>
                  <a:pt x="453" y="0"/>
                </a:cubicBezTo>
                <a:close/>
              </a:path>
            </a:pathLst>
          </a:custGeom>
          <a:solidFill>
            <a:schemeClr val="bg1">
              <a:lumMod val="85000"/>
            </a:schemeClr>
          </a:solidFill>
          <a:ln w="9525">
            <a:noFill/>
            <a:round/>
          </a:ln>
        </p:spPr>
        <p:txBody>
          <a:bodyPr anchor="ctr"/>
          <a:lstStyle/>
          <a:p>
            <a:pPr algn="ctr"/>
          </a:p>
        </p:txBody>
      </p:sp>
      <p:sp>
        <p:nvSpPr>
          <p:cNvPr id="27" name="íṡļíḓé"/>
          <p:cNvSpPr/>
          <p:nvPr/>
        </p:nvSpPr>
        <p:spPr bwMode="auto">
          <a:xfrm>
            <a:off x="6390013" y="4102711"/>
            <a:ext cx="4685331" cy="825473"/>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p>
        </p:txBody>
      </p:sp>
      <p:grpSp>
        <p:nvGrpSpPr>
          <p:cNvPr id="28" name="ïš1ïdê"/>
          <p:cNvGrpSpPr/>
          <p:nvPr/>
        </p:nvGrpSpPr>
        <p:grpSpPr>
          <a:xfrm>
            <a:off x="4782235" y="4102711"/>
            <a:ext cx="3267899" cy="825473"/>
            <a:chOff x="4085431" y="2927950"/>
            <a:chExt cx="971550" cy="430212"/>
          </a:xfrm>
          <a:solidFill>
            <a:schemeClr val="bg1">
              <a:lumMod val="85000"/>
            </a:schemeClr>
          </a:solidFill>
        </p:grpSpPr>
        <p:sp>
          <p:nvSpPr>
            <p:cNvPr id="103" name="îs1îde"/>
            <p:cNvSpPr/>
            <p:nvPr/>
          </p:nvSpPr>
          <p:spPr bwMode="auto">
            <a:xfrm>
              <a:off x="4085431" y="2927950"/>
              <a:ext cx="777082" cy="430212"/>
            </a:xfrm>
            <a:custGeom>
              <a:avLst/>
              <a:gdLst/>
              <a:ahLst/>
              <a:cxnLst>
                <a:cxn ang="0">
                  <a:pos x="453" y="0"/>
                </a:cxn>
                <a:cxn ang="0">
                  <a:pos x="81" y="0"/>
                </a:cxn>
                <a:cxn ang="0">
                  <a:pos x="0" y="80"/>
                </a:cxn>
                <a:cxn ang="0">
                  <a:pos x="0" y="165"/>
                </a:cxn>
                <a:cxn ang="0">
                  <a:pos x="27" y="165"/>
                </a:cxn>
                <a:cxn ang="0">
                  <a:pos x="27" y="80"/>
                </a:cxn>
                <a:cxn ang="0">
                  <a:pos x="81" y="27"/>
                </a:cxn>
                <a:cxn ang="0">
                  <a:pos x="453" y="27"/>
                </a:cxn>
                <a:cxn ang="0">
                  <a:pos x="453" y="0"/>
                </a:cxn>
              </a:cxnLst>
              <a:rect l="0" t="0" r="r" b="b"/>
              <a:pathLst>
                <a:path w="453" h="165">
                  <a:moveTo>
                    <a:pt x="453" y="0"/>
                  </a:moveTo>
                  <a:cubicBezTo>
                    <a:pt x="81" y="0"/>
                    <a:pt x="81" y="0"/>
                    <a:pt x="81" y="0"/>
                  </a:cubicBezTo>
                  <a:cubicBezTo>
                    <a:pt x="36" y="0"/>
                    <a:pt x="0" y="36"/>
                    <a:pt x="0" y="80"/>
                  </a:cubicBezTo>
                  <a:cubicBezTo>
                    <a:pt x="0" y="165"/>
                    <a:pt x="0" y="165"/>
                    <a:pt x="0" y="165"/>
                  </a:cubicBezTo>
                  <a:cubicBezTo>
                    <a:pt x="27" y="165"/>
                    <a:pt x="27" y="165"/>
                    <a:pt x="27" y="165"/>
                  </a:cubicBezTo>
                  <a:cubicBezTo>
                    <a:pt x="27" y="80"/>
                    <a:pt x="27" y="80"/>
                    <a:pt x="27" y="80"/>
                  </a:cubicBezTo>
                  <a:cubicBezTo>
                    <a:pt x="27" y="51"/>
                    <a:pt x="51" y="27"/>
                    <a:pt x="81" y="27"/>
                  </a:cubicBezTo>
                  <a:cubicBezTo>
                    <a:pt x="453" y="27"/>
                    <a:pt x="453" y="27"/>
                    <a:pt x="453" y="27"/>
                  </a:cubicBezTo>
                  <a:cubicBezTo>
                    <a:pt x="453" y="0"/>
                    <a:pt x="453" y="0"/>
                    <a:pt x="453" y="0"/>
                  </a:cubicBezTo>
                  <a:close/>
                </a:path>
              </a:pathLst>
            </a:custGeom>
            <a:grpFill/>
            <a:ln w="9525">
              <a:noFill/>
              <a:round/>
            </a:ln>
          </p:spPr>
          <p:txBody>
            <a:bodyPr anchor="ctr"/>
            <a:lstStyle/>
            <a:p>
              <a:pPr algn="ctr"/>
            </a:p>
          </p:txBody>
        </p:sp>
        <p:sp>
          <p:nvSpPr>
            <p:cNvPr id="104" name="ïślíḑê"/>
            <p:cNvSpPr/>
            <p:nvPr/>
          </p:nvSpPr>
          <p:spPr bwMode="auto">
            <a:xfrm>
              <a:off x="4257675" y="2927950"/>
              <a:ext cx="799306" cy="430212"/>
            </a:xfrm>
            <a:custGeom>
              <a:avLst/>
              <a:gdLst/>
              <a:ahLst/>
              <a:cxnLst>
                <a:cxn ang="0">
                  <a:pos x="0" y="0"/>
                </a:cxn>
                <a:cxn ang="0">
                  <a:pos x="373" y="0"/>
                </a:cxn>
                <a:cxn ang="0">
                  <a:pos x="454" y="80"/>
                </a:cxn>
                <a:cxn ang="0">
                  <a:pos x="454" y="165"/>
                </a:cxn>
                <a:cxn ang="0">
                  <a:pos x="427" y="165"/>
                </a:cxn>
                <a:cxn ang="0">
                  <a:pos x="427" y="80"/>
                </a:cxn>
                <a:cxn ang="0">
                  <a:pos x="373" y="27"/>
                </a:cxn>
                <a:cxn ang="0">
                  <a:pos x="0" y="27"/>
                </a:cxn>
                <a:cxn ang="0">
                  <a:pos x="0" y="0"/>
                </a:cxn>
              </a:cxnLst>
              <a:rect l="0" t="0" r="r" b="b"/>
              <a:pathLst>
                <a:path w="454" h="165">
                  <a:moveTo>
                    <a:pt x="0" y="0"/>
                  </a:moveTo>
                  <a:cubicBezTo>
                    <a:pt x="373" y="0"/>
                    <a:pt x="373" y="0"/>
                    <a:pt x="373" y="0"/>
                  </a:cubicBezTo>
                  <a:cubicBezTo>
                    <a:pt x="418" y="0"/>
                    <a:pt x="454" y="36"/>
                    <a:pt x="454" y="80"/>
                  </a:cubicBezTo>
                  <a:cubicBezTo>
                    <a:pt x="454" y="165"/>
                    <a:pt x="454" y="165"/>
                    <a:pt x="454" y="165"/>
                  </a:cubicBezTo>
                  <a:cubicBezTo>
                    <a:pt x="427" y="165"/>
                    <a:pt x="427" y="165"/>
                    <a:pt x="427" y="165"/>
                  </a:cubicBezTo>
                  <a:cubicBezTo>
                    <a:pt x="427" y="80"/>
                    <a:pt x="427" y="80"/>
                    <a:pt x="427" y="80"/>
                  </a:cubicBezTo>
                  <a:cubicBezTo>
                    <a:pt x="427" y="51"/>
                    <a:pt x="403" y="27"/>
                    <a:pt x="373" y="27"/>
                  </a:cubicBezTo>
                  <a:cubicBezTo>
                    <a:pt x="0" y="27"/>
                    <a:pt x="0" y="27"/>
                    <a:pt x="0" y="27"/>
                  </a:cubicBezTo>
                  <a:cubicBezTo>
                    <a:pt x="0" y="0"/>
                    <a:pt x="0" y="0"/>
                    <a:pt x="0" y="0"/>
                  </a:cubicBezTo>
                  <a:close/>
                </a:path>
              </a:pathLst>
            </a:custGeom>
            <a:grpFill/>
            <a:ln w="9525">
              <a:noFill/>
              <a:round/>
            </a:ln>
          </p:spPr>
          <p:txBody>
            <a:bodyPr anchor="ctr"/>
            <a:lstStyle/>
            <a:p>
              <a:pPr algn="ctr"/>
            </a:p>
          </p:txBody>
        </p:sp>
      </p:grpSp>
      <p:sp>
        <p:nvSpPr>
          <p:cNvPr id="31" name="iṧľîḓe"/>
          <p:cNvSpPr/>
          <p:nvPr/>
        </p:nvSpPr>
        <p:spPr bwMode="auto">
          <a:xfrm>
            <a:off x="6390013" y="4102711"/>
            <a:ext cx="3214597" cy="825473"/>
          </a:xfrm>
          <a:custGeom>
            <a:avLst/>
            <a:gdLst/>
            <a:ahLst/>
            <a:cxnLst>
              <a:cxn ang="0">
                <a:pos x="0" y="0"/>
              </a:cxn>
              <a:cxn ang="0">
                <a:pos x="373" y="0"/>
              </a:cxn>
              <a:cxn ang="0">
                <a:pos x="453" y="80"/>
              </a:cxn>
              <a:cxn ang="0">
                <a:pos x="453" y="446"/>
              </a:cxn>
              <a:cxn ang="0">
                <a:pos x="426" y="446"/>
              </a:cxn>
              <a:cxn ang="0">
                <a:pos x="426" y="80"/>
              </a:cxn>
              <a:cxn ang="0">
                <a:pos x="373" y="27"/>
              </a:cxn>
              <a:cxn ang="0">
                <a:pos x="0" y="27"/>
              </a:cxn>
              <a:cxn ang="0">
                <a:pos x="0" y="0"/>
              </a:cxn>
            </a:cxnLst>
            <a:rect l="0" t="0" r="r" b="b"/>
            <a:pathLst>
              <a:path w="453" h="446">
                <a:moveTo>
                  <a:pt x="0" y="0"/>
                </a:moveTo>
                <a:cubicBezTo>
                  <a:pt x="373" y="0"/>
                  <a:pt x="373" y="0"/>
                  <a:pt x="373" y="0"/>
                </a:cubicBezTo>
                <a:cubicBezTo>
                  <a:pt x="417" y="0"/>
                  <a:pt x="453" y="36"/>
                  <a:pt x="453" y="80"/>
                </a:cubicBezTo>
                <a:cubicBezTo>
                  <a:pt x="453" y="446"/>
                  <a:pt x="453" y="446"/>
                  <a:pt x="453" y="446"/>
                </a:cubicBezTo>
                <a:cubicBezTo>
                  <a:pt x="426" y="446"/>
                  <a:pt x="426" y="446"/>
                  <a:pt x="426" y="446"/>
                </a:cubicBezTo>
                <a:cubicBezTo>
                  <a:pt x="426" y="80"/>
                  <a:pt x="426" y="80"/>
                  <a:pt x="426" y="80"/>
                </a:cubicBezTo>
                <a:cubicBezTo>
                  <a:pt x="426" y="51"/>
                  <a:pt x="402" y="27"/>
                  <a:pt x="373" y="27"/>
                </a:cubicBezTo>
                <a:cubicBezTo>
                  <a:pt x="0" y="27"/>
                  <a:pt x="0" y="27"/>
                  <a:pt x="0" y="27"/>
                </a:cubicBezTo>
                <a:cubicBezTo>
                  <a:pt x="0" y="0"/>
                  <a:pt x="0" y="0"/>
                  <a:pt x="0" y="0"/>
                </a:cubicBezTo>
                <a:close/>
              </a:path>
            </a:pathLst>
          </a:custGeom>
          <a:solidFill>
            <a:schemeClr val="bg1">
              <a:lumMod val="85000"/>
            </a:schemeClr>
          </a:solidFill>
          <a:ln w="9525">
            <a:noFill/>
            <a:round/>
          </a:ln>
        </p:spPr>
        <p:txBody>
          <a:bodyPr anchor="ctr"/>
          <a:lstStyle/>
          <a:p>
            <a:pPr algn="ctr"/>
          </a:p>
        </p:txBody>
      </p:sp>
      <p:sp>
        <p:nvSpPr>
          <p:cNvPr id="32" name="išľîde"/>
          <p:cNvSpPr/>
          <p:nvPr/>
        </p:nvSpPr>
        <p:spPr bwMode="auto">
          <a:xfrm>
            <a:off x="3255647" y="4102711"/>
            <a:ext cx="3161786" cy="825473"/>
          </a:xfrm>
          <a:custGeom>
            <a:avLst/>
            <a:gdLst/>
            <a:ahLst/>
            <a:cxnLst>
              <a:cxn ang="0">
                <a:pos x="454" y="0"/>
              </a:cxn>
              <a:cxn ang="0">
                <a:pos x="81" y="0"/>
              </a:cxn>
              <a:cxn ang="0">
                <a:pos x="0" y="80"/>
              </a:cxn>
              <a:cxn ang="0">
                <a:pos x="0" y="446"/>
              </a:cxn>
              <a:cxn ang="0">
                <a:pos x="27" y="446"/>
              </a:cxn>
              <a:cxn ang="0">
                <a:pos x="27" y="80"/>
              </a:cxn>
              <a:cxn ang="0">
                <a:pos x="81" y="27"/>
              </a:cxn>
              <a:cxn ang="0">
                <a:pos x="454" y="27"/>
              </a:cxn>
              <a:cxn ang="0">
                <a:pos x="454" y="0"/>
              </a:cxn>
            </a:cxnLst>
            <a:rect l="0" t="0" r="r" b="b"/>
            <a:pathLst>
              <a:path w="454" h="446">
                <a:moveTo>
                  <a:pt x="454" y="0"/>
                </a:moveTo>
                <a:cubicBezTo>
                  <a:pt x="81" y="0"/>
                  <a:pt x="81" y="0"/>
                  <a:pt x="81" y="0"/>
                </a:cubicBezTo>
                <a:cubicBezTo>
                  <a:pt x="37" y="0"/>
                  <a:pt x="0" y="36"/>
                  <a:pt x="0" y="80"/>
                </a:cubicBezTo>
                <a:cubicBezTo>
                  <a:pt x="0" y="446"/>
                  <a:pt x="0" y="446"/>
                  <a:pt x="0" y="446"/>
                </a:cubicBezTo>
                <a:cubicBezTo>
                  <a:pt x="27" y="446"/>
                  <a:pt x="27" y="446"/>
                  <a:pt x="27" y="446"/>
                </a:cubicBezTo>
                <a:cubicBezTo>
                  <a:pt x="27" y="80"/>
                  <a:pt x="27" y="80"/>
                  <a:pt x="27" y="80"/>
                </a:cubicBezTo>
                <a:cubicBezTo>
                  <a:pt x="27" y="51"/>
                  <a:pt x="51" y="27"/>
                  <a:pt x="81" y="27"/>
                </a:cubicBezTo>
                <a:cubicBezTo>
                  <a:pt x="454" y="27"/>
                  <a:pt x="454" y="27"/>
                  <a:pt x="454" y="27"/>
                </a:cubicBezTo>
                <a:cubicBezTo>
                  <a:pt x="454" y="0"/>
                  <a:pt x="454" y="0"/>
                  <a:pt x="454" y="0"/>
                </a:cubicBezTo>
                <a:close/>
              </a:path>
            </a:pathLst>
          </a:custGeom>
          <a:solidFill>
            <a:schemeClr val="bg1">
              <a:lumMod val="85000"/>
            </a:schemeClr>
          </a:solidFill>
          <a:ln w="9525">
            <a:noFill/>
            <a:round/>
          </a:ln>
        </p:spPr>
        <p:txBody>
          <a:bodyPr anchor="ctr"/>
          <a:lstStyle/>
          <a:p>
            <a:pPr algn="ctr"/>
          </a:p>
        </p:txBody>
      </p:sp>
      <p:grpSp>
        <p:nvGrpSpPr>
          <p:cNvPr id="39" name="ïṡļídè"/>
          <p:cNvGrpSpPr/>
          <p:nvPr/>
        </p:nvGrpSpPr>
        <p:grpSpPr>
          <a:xfrm>
            <a:off x="4176973" y="4377561"/>
            <a:ext cx="1386442" cy="1386441"/>
            <a:chOff x="3813969" y="3275613"/>
            <a:chExt cx="614363" cy="614362"/>
          </a:xfrm>
        </p:grpSpPr>
        <p:sp>
          <p:nvSpPr>
            <p:cNvPr id="69" name="ï$lîdè"/>
            <p:cNvSpPr/>
            <p:nvPr/>
          </p:nvSpPr>
          <p:spPr bwMode="auto">
            <a:xfrm>
              <a:off x="3813969" y="3275613"/>
              <a:ext cx="614363" cy="614362"/>
            </a:xfrm>
            <a:prstGeom prst="ellipse">
              <a:avLst/>
            </a:prstGeom>
            <a:solidFill>
              <a:schemeClr val="bg1">
                <a:lumMod val="85000"/>
              </a:schemeClr>
            </a:solidFill>
            <a:ln w="9525">
              <a:noFill/>
              <a:round/>
            </a:ln>
          </p:spPr>
          <p:txBody>
            <a:bodyPr anchor="ctr"/>
            <a:lstStyle/>
            <a:p>
              <a:pPr algn="ctr"/>
            </a:p>
          </p:txBody>
        </p:sp>
        <p:sp>
          <p:nvSpPr>
            <p:cNvPr id="70" name="iŝľîdé"/>
            <p:cNvSpPr/>
            <p:nvPr/>
          </p:nvSpPr>
          <p:spPr bwMode="auto">
            <a:xfrm>
              <a:off x="3879056" y="3345463"/>
              <a:ext cx="484188"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chemeClr val="accent2">
                <a:lumMod val="60000"/>
                <a:lumOff val="40000"/>
              </a:schemeClr>
            </a:solidFill>
            <a:ln w="9525">
              <a:noFill/>
              <a:round/>
            </a:ln>
          </p:spPr>
          <p:txBody>
            <a:bodyPr anchor="ctr"/>
            <a:lstStyle/>
            <a:p>
              <a:pPr algn="ctr"/>
              <a:r>
                <a:rPr lang="en-US" b="1" dirty="0" smtClean="0">
                  <a:solidFill>
                    <a:srgbClr val="334C82"/>
                  </a:solidFill>
                  <a:latin typeface="微软雅黑" panose="020B0503020204020204" charset="-122"/>
                  <a:ea typeface="微软雅黑" panose="020B0503020204020204" charset="-122"/>
                </a:rPr>
                <a:t>03</a:t>
              </a:r>
              <a:endParaRPr lang="en-US"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学生关联课程</a:t>
              </a:r>
              <a:endParaRPr b="1" dirty="0">
                <a:solidFill>
                  <a:srgbClr val="334C82"/>
                </a:solidFill>
                <a:latin typeface="微软雅黑" panose="020B0503020204020204" charset="-122"/>
                <a:ea typeface="微软雅黑" panose="020B0503020204020204" charset="-122"/>
              </a:endParaRPr>
            </a:p>
          </p:txBody>
        </p:sp>
      </p:grpSp>
      <p:grpSp>
        <p:nvGrpSpPr>
          <p:cNvPr id="40" name="îsḷîḓé"/>
          <p:cNvGrpSpPr/>
          <p:nvPr/>
        </p:nvGrpSpPr>
        <p:grpSpPr>
          <a:xfrm>
            <a:off x="7252935" y="4377561"/>
            <a:ext cx="1382860" cy="1386441"/>
            <a:chOff x="4715669" y="3275613"/>
            <a:chExt cx="612775" cy="614362"/>
          </a:xfrm>
        </p:grpSpPr>
        <p:sp>
          <p:nvSpPr>
            <p:cNvPr id="64" name="iṣľïďé"/>
            <p:cNvSpPr/>
            <p:nvPr/>
          </p:nvSpPr>
          <p:spPr bwMode="auto">
            <a:xfrm>
              <a:off x="4715669" y="3275613"/>
              <a:ext cx="612775" cy="614362"/>
            </a:xfrm>
            <a:prstGeom prst="ellipse">
              <a:avLst/>
            </a:prstGeom>
            <a:solidFill>
              <a:schemeClr val="bg1">
                <a:lumMod val="85000"/>
              </a:schemeClr>
            </a:solidFill>
            <a:ln w="9525">
              <a:noFill/>
              <a:round/>
            </a:ln>
          </p:spPr>
          <p:txBody>
            <a:bodyPr anchor="ctr"/>
            <a:lstStyle/>
            <a:p>
              <a:pPr algn="ctr"/>
            </a:p>
          </p:txBody>
        </p:sp>
        <p:sp>
          <p:nvSpPr>
            <p:cNvPr id="65" name="iš1íḓê"/>
            <p:cNvSpPr/>
            <p:nvPr/>
          </p:nvSpPr>
          <p:spPr bwMode="auto">
            <a:xfrm>
              <a:off x="4780756"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2" y="173"/>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3"/>
                    <a:pt x="132" y="173"/>
                    <a:pt x="132" y="173"/>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rgbClr val="F7F791"/>
            </a:solidFill>
            <a:ln w="9525">
              <a:noFill/>
              <a:round/>
            </a:ln>
          </p:spPr>
          <p:txBody>
            <a:bodyPr anchor="ctr"/>
            <a:lstStyle/>
            <a:p>
              <a:pPr algn="ctr"/>
              <a:r>
                <a:rPr lang="en-US" sz="1200" b="1" dirty="0">
                  <a:solidFill>
                    <a:srgbClr val="334C82"/>
                  </a:solidFill>
                  <a:latin typeface="微软雅黑" panose="020B0503020204020204" charset="-122"/>
                  <a:ea typeface="微软雅黑" panose="020B0503020204020204" charset="-122"/>
                </a:rPr>
                <a:t>05</a:t>
              </a:r>
              <a:endParaRPr lang="en-US" sz="1200" b="1" dirty="0">
                <a:solidFill>
                  <a:srgbClr val="334C82"/>
                </a:solidFill>
                <a:latin typeface="微软雅黑" panose="020B0503020204020204" charset="-122"/>
                <a:ea typeface="微软雅黑" panose="020B0503020204020204" charset="-122"/>
              </a:endParaRPr>
            </a:p>
            <a:p>
              <a:pPr algn="ctr"/>
              <a:r>
                <a:rPr lang="zh-CN" altLang="en-US" sz="1200" b="1" dirty="0" smtClean="0">
                  <a:solidFill>
                    <a:srgbClr val="334C82"/>
                  </a:solidFill>
                  <a:latin typeface="微软雅黑" panose="020B0503020204020204" charset="-122"/>
                  <a:ea typeface="微软雅黑" panose="020B0503020204020204" charset="-122"/>
                </a:rPr>
                <a:t>教师或助教确认或审核（根据设置，可选环节）</a:t>
              </a:r>
              <a:endParaRPr sz="1200" b="1" dirty="0">
                <a:solidFill>
                  <a:srgbClr val="334C82"/>
                </a:solidFill>
                <a:latin typeface="微软雅黑" panose="020B0503020204020204" charset="-122"/>
                <a:ea typeface="微软雅黑" panose="020B0503020204020204" charset="-122"/>
              </a:endParaRPr>
            </a:p>
          </p:txBody>
        </p:sp>
      </p:grpSp>
      <p:grpSp>
        <p:nvGrpSpPr>
          <p:cNvPr id="42" name="iŝ1iḍe"/>
          <p:cNvGrpSpPr/>
          <p:nvPr/>
        </p:nvGrpSpPr>
        <p:grpSpPr>
          <a:xfrm>
            <a:off x="10325313" y="4377561"/>
            <a:ext cx="1386442" cy="1386441"/>
            <a:chOff x="5615781" y="3275613"/>
            <a:chExt cx="614363" cy="614362"/>
          </a:xfrm>
        </p:grpSpPr>
        <p:sp>
          <p:nvSpPr>
            <p:cNvPr id="56" name="iṥļíḍê"/>
            <p:cNvSpPr/>
            <p:nvPr/>
          </p:nvSpPr>
          <p:spPr bwMode="auto">
            <a:xfrm>
              <a:off x="5615781" y="3275613"/>
              <a:ext cx="614363" cy="614362"/>
            </a:xfrm>
            <a:prstGeom prst="ellipse">
              <a:avLst/>
            </a:prstGeom>
            <a:solidFill>
              <a:schemeClr val="bg1">
                <a:lumMod val="85000"/>
              </a:schemeClr>
            </a:solidFill>
            <a:ln w="9525">
              <a:noFill/>
              <a:round/>
            </a:ln>
          </p:spPr>
          <p:txBody>
            <a:bodyPr anchor="ctr"/>
            <a:lstStyle/>
            <a:p>
              <a:pPr algn="ctr"/>
            </a:p>
          </p:txBody>
        </p:sp>
        <p:sp>
          <p:nvSpPr>
            <p:cNvPr id="57" name="íśļïḍê"/>
            <p:cNvSpPr/>
            <p:nvPr/>
          </p:nvSpPr>
          <p:spPr bwMode="auto">
            <a:xfrm>
              <a:off x="5680869" y="3345463"/>
              <a:ext cx="484188" cy="481012"/>
            </a:xfrm>
            <a:custGeom>
              <a:avLst/>
              <a:gdLst/>
              <a:ahLst/>
              <a:cxnLst>
                <a:cxn ang="0">
                  <a:pos x="92" y="0"/>
                </a:cxn>
                <a:cxn ang="0">
                  <a:pos x="102" y="0"/>
                </a:cxn>
                <a:cxn ang="0">
                  <a:pos x="160" y="30"/>
                </a:cxn>
                <a:cxn ang="0">
                  <a:pos x="165" y="37"/>
                </a:cxn>
                <a:cxn ang="0">
                  <a:pos x="182" y="105"/>
                </a:cxn>
                <a:cxn ang="0">
                  <a:pos x="180" y="113"/>
                </a:cxn>
                <a:cxn ang="0">
                  <a:pos x="139" y="168"/>
                </a:cxn>
                <a:cxn ang="0">
                  <a:pos x="132" y="172"/>
                </a:cxn>
                <a:cxn ang="0">
                  <a:pos x="66" y="177"/>
                </a:cxn>
                <a:cxn ang="0">
                  <a:pos x="57" y="174"/>
                </a:cxn>
                <a:cxn ang="0">
                  <a:pos x="9" y="126"/>
                </a:cxn>
                <a:cxn ang="0">
                  <a:pos x="6" y="118"/>
                </a:cxn>
                <a:cxn ang="0">
                  <a:pos x="9" y="56"/>
                </a:cxn>
                <a:cxn ang="0">
                  <a:pos x="13" y="48"/>
                </a:cxn>
                <a:cxn ang="0">
                  <a:pos x="66" y="4"/>
                </a:cxn>
                <a:cxn ang="0">
                  <a:pos x="92" y="0"/>
                </a:cxn>
              </a:cxnLst>
              <a:rect l="0" t="0" r="r" b="b"/>
              <a:pathLst>
                <a:path w="185" h="184">
                  <a:moveTo>
                    <a:pt x="92" y="0"/>
                  </a:moveTo>
                  <a:cubicBezTo>
                    <a:pt x="102" y="0"/>
                    <a:pt x="102" y="0"/>
                    <a:pt x="102" y="0"/>
                  </a:cubicBezTo>
                  <a:cubicBezTo>
                    <a:pt x="125" y="3"/>
                    <a:pt x="143" y="13"/>
                    <a:pt x="160"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2" y="172"/>
                    <a:pt x="132" y="172"/>
                    <a:pt x="132" y="172"/>
                  </a:cubicBezTo>
                  <a:cubicBezTo>
                    <a:pt x="110" y="182"/>
                    <a:pt x="89" y="184"/>
                    <a:pt x="66"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6" y="4"/>
                  </a:cubicBezTo>
                  <a:cubicBezTo>
                    <a:pt x="75" y="2"/>
                    <a:pt x="83" y="0"/>
                    <a:pt x="92" y="0"/>
                  </a:cubicBezTo>
                  <a:close/>
                </a:path>
              </a:pathLst>
            </a:custGeom>
            <a:solidFill>
              <a:srgbClr val="FFFF00"/>
            </a:solidFill>
            <a:ln w="9525">
              <a:noFill/>
              <a:round/>
            </a:ln>
          </p:spPr>
          <p:txBody>
            <a:bodyPr anchor="ctr"/>
            <a:lstStyle/>
            <a:p>
              <a:pPr algn="ctr"/>
              <a:r>
                <a:rPr lang="en-US" b="1" dirty="0">
                  <a:solidFill>
                    <a:srgbClr val="334C82"/>
                  </a:solidFill>
                  <a:latin typeface="微软雅黑" panose="020B0503020204020204" charset="-122"/>
                  <a:ea typeface="微软雅黑" panose="020B0503020204020204" charset="-122"/>
                </a:rPr>
                <a:t>07</a:t>
              </a:r>
              <a:endParaRPr lang="en-US" b="1" dirty="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检测</a:t>
              </a:r>
              <a:endParaRPr lang="en-US" altLang="zh-CN"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结果</a:t>
              </a:r>
              <a:endParaRPr b="1" dirty="0">
                <a:solidFill>
                  <a:srgbClr val="334C82"/>
                </a:solidFill>
                <a:latin typeface="微软雅黑" panose="020B0503020204020204" charset="-122"/>
                <a:ea typeface="微软雅黑" panose="020B0503020204020204" charset="-122"/>
              </a:endParaRPr>
            </a:p>
          </p:txBody>
        </p:sp>
      </p:grpSp>
      <p:grpSp>
        <p:nvGrpSpPr>
          <p:cNvPr id="43" name="iŝlîďé"/>
          <p:cNvGrpSpPr/>
          <p:nvPr/>
        </p:nvGrpSpPr>
        <p:grpSpPr>
          <a:xfrm>
            <a:off x="1101011" y="4377561"/>
            <a:ext cx="1382860" cy="1386441"/>
            <a:chOff x="2913856" y="3275613"/>
            <a:chExt cx="612775" cy="614362"/>
          </a:xfrm>
        </p:grpSpPr>
        <p:sp>
          <p:nvSpPr>
            <p:cNvPr id="53" name="iSḷíďê"/>
            <p:cNvSpPr/>
            <p:nvPr/>
          </p:nvSpPr>
          <p:spPr bwMode="auto">
            <a:xfrm>
              <a:off x="2913856" y="3275613"/>
              <a:ext cx="612775" cy="614362"/>
            </a:xfrm>
            <a:prstGeom prst="ellipse">
              <a:avLst/>
            </a:prstGeom>
            <a:solidFill>
              <a:schemeClr val="bg1">
                <a:lumMod val="85000"/>
              </a:schemeClr>
            </a:solidFill>
            <a:ln w="9525">
              <a:noFill/>
              <a:round/>
            </a:ln>
          </p:spPr>
          <p:txBody>
            <a:bodyPr anchor="ctr"/>
            <a:lstStyle/>
            <a:p>
              <a:pPr algn="ctr"/>
            </a:p>
          </p:txBody>
        </p:sp>
        <p:sp>
          <p:nvSpPr>
            <p:cNvPr id="54" name="î$ľiďe"/>
            <p:cNvSpPr/>
            <p:nvPr/>
          </p:nvSpPr>
          <p:spPr bwMode="auto">
            <a:xfrm>
              <a:off x="2978944" y="3345463"/>
              <a:ext cx="482600" cy="481012"/>
            </a:xfrm>
            <a:custGeom>
              <a:avLst/>
              <a:gdLst/>
              <a:ahLst/>
              <a:cxnLst>
                <a:cxn ang="0">
                  <a:pos x="92" y="0"/>
                </a:cxn>
                <a:cxn ang="0">
                  <a:pos x="102" y="1"/>
                </a:cxn>
                <a:cxn ang="0">
                  <a:pos x="159" y="30"/>
                </a:cxn>
                <a:cxn ang="0">
                  <a:pos x="165" y="37"/>
                </a:cxn>
                <a:cxn ang="0">
                  <a:pos x="182" y="105"/>
                </a:cxn>
                <a:cxn ang="0">
                  <a:pos x="180" y="113"/>
                </a:cxn>
                <a:cxn ang="0">
                  <a:pos x="139" y="168"/>
                </a:cxn>
                <a:cxn ang="0">
                  <a:pos x="131" y="173"/>
                </a:cxn>
                <a:cxn ang="0">
                  <a:pos x="65" y="177"/>
                </a:cxn>
                <a:cxn ang="0">
                  <a:pos x="57" y="174"/>
                </a:cxn>
                <a:cxn ang="0">
                  <a:pos x="9" y="126"/>
                </a:cxn>
                <a:cxn ang="0">
                  <a:pos x="6" y="118"/>
                </a:cxn>
                <a:cxn ang="0">
                  <a:pos x="9" y="56"/>
                </a:cxn>
                <a:cxn ang="0">
                  <a:pos x="13" y="48"/>
                </a:cxn>
                <a:cxn ang="0">
                  <a:pos x="65" y="4"/>
                </a:cxn>
                <a:cxn ang="0">
                  <a:pos x="92" y="0"/>
                </a:cxn>
              </a:cxnLst>
              <a:rect l="0" t="0" r="r" b="b"/>
              <a:pathLst>
                <a:path w="185" h="184">
                  <a:moveTo>
                    <a:pt x="92" y="0"/>
                  </a:moveTo>
                  <a:cubicBezTo>
                    <a:pt x="102" y="1"/>
                    <a:pt x="102" y="1"/>
                    <a:pt x="102" y="1"/>
                  </a:cubicBezTo>
                  <a:cubicBezTo>
                    <a:pt x="125" y="4"/>
                    <a:pt x="143" y="13"/>
                    <a:pt x="159" y="30"/>
                  </a:cubicBezTo>
                  <a:cubicBezTo>
                    <a:pt x="165" y="37"/>
                    <a:pt x="165" y="37"/>
                    <a:pt x="165" y="37"/>
                  </a:cubicBezTo>
                  <a:cubicBezTo>
                    <a:pt x="180" y="57"/>
                    <a:pt x="185" y="79"/>
                    <a:pt x="182" y="105"/>
                  </a:cubicBezTo>
                  <a:cubicBezTo>
                    <a:pt x="180" y="113"/>
                    <a:pt x="180" y="113"/>
                    <a:pt x="180" y="113"/>
                  </a:cubicBezTo>
                  <a:cubicBezTo>
                    <a:pt x="173" y="137"/>
                    <a:pt x="160" y="155"/>
                    <a:pt x="139" y="168"/>
                  </a:cubicBezTo>
                  <a:cubicBezTo>
                    <a:pt x="131" y="173"/>
                    <a:pt x="131" y="173"/>
                    <a:pt x="131" y="173"/>
                  </a:cubicBezTo>
                  <a:cubicBezTo>
                    <a:pt x="110" y="182"/>
                    <a:pt x="88" y="184"/>
                    <a:pt x="65" y="177"/>
                  </a:cubicBezTo>
                  <a:cubicBezTo>
                    <a:pt x="57" y="174"/>
                    <a:pt x="57" y="174"/>
                    <a:pt x="57" y="174"/>
                  </a:cubicBezTo>
                  <a:cubicBezTo>
                    <a:pt x="35" y="164"/>
                    <a:pt x="19" y="148"/>
                    <a:pt x="9" y="126"/>
                  </a:cubicBezTo>
                  <a:cubicBezTo>
                    <a:pt x="6" y="118"/>
                    <a:pt x="6" y="118"/>
                    <a:pt x="6" y="118"/>
                  </a:cubicBezTo>
                  <a:cubicBezTo>
                    <a:pt x="0" y="96"/>
                    <a:pt x="1" y="76"/>
                    <a:pt x="9" y="56"/>
                  </a:cubicBezTo>
                  <a:cubicBezTo>
                    <a:pt x="13" y="48"/>
                    <a:pt x="13" y="48"/>
                    <a:pt x="13" y="48"/>
                  </a:cubicBezTo>
                  <a:cubicBezTo>
                    <a:pt x="25" y="26"/>
                    <a:pt x="42" y="12"/>
                    <a:pt x="65" y="4"/>
                  </a:cubicBezTo>
                  <a:cubicBezTo>
                    <a:pt x="75" y="2"/>
                    <a:pt x="83" y="0"/>
                    <a:pt x="92" y="0"/>
                  </a:cubicBezTo>
                  <a:close/>
                </a:path>
              </a:pathLst>
            </a:custGeom>
            <a:solidFill>
              <a:srgbClr val="FFC000"/>
            </a:solidFill>
            <a:ln w="9525">
              <a:noFill/>
              <a:round/>
            </a:ln>
          </p:spPr>
          <p:txBody>
            <a:bodyPr anchor="ctr"/>
            <a:lstStyle/>
            <a:p>
              <a:pPr algn="ctr"/>
              <a:r>
                <a:rPr lang="en-US" altLang="zh-CN" b="1" dirty="0" smtClean="0">
                  <a:solidFill>
                    <a:srgbClr val="334C82"/>
                  </a:solidFill>
                  <a:latin typeface="微软雅黑" panose="020B0503020204020204" charset="-122"/>
                  <a:ea typeface="微软雅黑" panose="020B0503020204020204" charset="-122"/>
                </a:rPr>
                <a:t>01</a:t>
              </a:r>
              <a:endParaRPr lang="en-US" altLang="zh-CN"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导入</a:t>
              </a:r>
              <a:endParaRPr lang="en-US" altLang="zh-CN"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课程</a:t>
              </a:r>
              <a:endParaRPr b="1" dirty="0">
                <a:solidFill>
                  <a:srgbClr val="334C82"/>
                </a:solidFill>
                <a:latin typeface="微软雅黑" panose="020B0503020204020204" charset="-122"/>
                <a:ea typeface="微软雅黑" panose="020B0503020204020204" charset="-122"/>
              </a:endParaRPr>
            </a:p>
          </p:txBody>
        </p:sp>
      </p:grpSp>
      <p:grpSp>
        <p:nvGrpSpPr>
          <p:cNvPr id="44" name="ïŝlíḍé"/>
          <p:cNvGrpSpPr/>
          <p:nvPr/>
        </p:nvGrpSpPr>
        <p:grpSpPr>
          <a:xfrm>
            <a:off x="8790916" y="4381143"/>
            <a:ext cx="1379278" cy="1379276"/>
            <a:chOff x="5166519" y="3905850"/>
            <a:chExt cx="611188" cy="611187"/>
          </a:xfrm>
        </p:grpSpPr>
        <p:sp>
          <p:nvSpPr>
            <p:cNvPr id="50" name="ísḷîdè"/>
            <p:cNvSpPr/>
            <p:nvPr/>
          </p:nvSpPr>
          <p:spPr bwMode="auto">
            <a:xfrm>
              <a:off x="5166519" y="3905850"/>
              <a:ext cx="611188" cy="611187"/>
            </a:xfrm>
            <a:prstGeom prst="ellipse">
              <a:avLst/>
            </a:prstGeom>
            <a:solidFill>
              <a:schemeClr val="bg1">
                <a:lumMod val="85000"/>
              </a:schemeClr>
            </a:solidFill>
            <a:ln w="9525">
              <a:noFill/>
              <a:round/>
            </a:ln>
          </p:spPr>
          <p:txBody>
            <a:bodyPr anchor="ctr"/>
            <a:lstStyle/>
            <a:p>
              <a:pPr algn="ctr"/>
            </a:p>
          </p:txBody>
        </p:sp>
        <p:sp>
          <p:nvSpPr>
            <p:cNvPr id="51" name="ïṥlîḓè"/>
            <p:cNvSpPr/>
            <p:nvPr/>
          </p:nvSpPr>
          <p:spPr bwMode="auto">
            <a:xfrm>
              <a:off x="52300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6" y="27"/>
                    <a:pt x="43" y="12"/>
                    <a:pt x="66" y="5"/>
                  </a:cubicBezTo>
                  <a:cubicBezTo>
                    <a:pt x="75" y="2"/>
                    <a:pt x="83" y="1"/>
                    <a:pt x="93" y="0"/>
                  </a:cubicBezTo>
                  <a:close/>
                </a:path>
              </a:pathLst>
            </a:custGeom>
            <a:solidFill>
              <a:schemeClr val="accent4">
                <a:lumMod val="40000"/>
                <a:lumOff val="60000"/>
              </a:schemeClr>
            </a:solidFill>
            <a:ln w="9525">
              <a:noFill/>
              <a:round/>
            </a:ln>
          </p:spPr>
          <p:txBody>
            <a:bodyPr anchor="ctr"/>
            <a:lstStyle/>
            <a:p>
              <a:pPr algn="ctr"/>
              <a:r>
                <a:rPr lang="en-US" b="1" dirty="0" smtClean="0">
                  <a:solidFill>
                    <a:srgbClr val="334C82"/>
                  </a:solidFill>
                  <a:latin typeface="微软雅黑" panose="020B0503020204020204" charset="-122"/>
                  <a:ea typeface="微软雅黑" panose="020B0503020204020204" charset="-122"/>
                </a:rPr>
                <a:t>06</a:t>
              </a:r>
              <a:endParaRPr lang="en-US"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检测</a:t>
              </a:r>
              <a:endParaRPr b="1" dirty="0">
                <a:solidFill>
                  <a:srgbClr val="334C82"/>
                </a:solidFill>
                <a:latin typeface="微软雅黑" panose="020B0503020204020204" charset="-122"/>
                <a:ea typeface="微软雅黑" panose="020B0503020204020204" charset="-122"/>
              </a:endParaRPr>
            </a:p>
          </p:txBody>
        </p:sp>
      </p:grpSp>
      <p:grpSp>
        <p:nvGrpSpPr>
          <p:cNvPr id="45" name="îšḻïďê"/>
          <p:cNvGrpSpPr/>
          <p:nvPr/>
        </p:nvGrpSpPr>
        <p:grpSpPr>
          <a:xfrm>
            <a:off x="2638992" y="4381143"/>
            <a:ext cx="1382860" cy="1379276"/>
            <a:chOff x="3363119" y="3905850"/>
            <a:chExt cx="612775" cy="611187"/>
          </a:xfrm>
        </p:grpSpPr>
        <p:sp>
          <p:nvSpPr>
            <p:cNvPr id="47" name="işľïḋe"/>
            <p:cNvSpPr/>
            <p:nvPr/>
          </p:nvSpPr>
          <p:spPr bwMode="auto">
            <a:xfrm>
              <a:off x="3363119" y="3905850"/>
              <a:ext cx="612775" cy="611187"/>
            </a:xfrm>
            <a:prstGeom prst="ellipse">
              <a:avLst/>
            </a:prstGeom>
            <a:solidFill>
              <a:schemeClr val="bg1">
                <a:lumMod val="85000"/>
              </a:schemeClr>
            </a:solidFill>
            <a:ln w="9525">
              <a:noFill/>
              <a:round/>
            </a:ln>
          </p:spPr>
          <p:txBody>
            <a:bodyPr anchor="ctr"/>
            <a:lstStyle/>
            <a:p>
              <a:pPr algn="ctr"/>
            </a:p>
          </p:txBody>
        </p:sp>
        <p:sp>
          <p:nvSpPr>
            <p:cNvPr id="48" name="íslïḋê"/>
            <p:cNvSpPr/>
            <p:nvPr/>
          </p:nvSpPr>
          <p:spPr bwMode="auto">
            <a:xfrm>
              <a:off x="3428206" y="3972525"/>
              <a:ext cx="485775" cy="481012"/>
            </a:xfrm>
            <a:custGeom>
              <a:avLst/>
              <a:gdLst/>
              <a:ahLst/>
              <a:cxnLst>
                <a:cxn ang="0">
                  <a:pos x="93" y="0"/>
                </a:cxn>
                <a:cxn ang="0">
                  <a:pos x="102" y="1"/>
                </a:cxn>
                <a:cxn ang="0">
                  <a:pos x="160" y="30"/>
                </a:cxn>
                <a:cxn ang="0">
                  <a:pos x="165" y="37"/>
                </a:cxn>
                <a:cxn ang="0">
                  <a:pos x="182"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5" y="37"/>
                    <a:pt x="165" y="37"/>
                    <a:pt x="165" y="37"/>
                  </a:cubicBezTo>
                  <a:cubicBezTo>
                    <a:pt x="180" y="58"/>
                    <a:pt x="186" y="80"/>
                    <a:pt x="182"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19" y="149"/>
                    <a:pt x="9" y="126"/>
                  </a:cubicBezTo>
                  <a:cubicBezTo>
                    <a:pt x="6" y="118"/>
                    <a:pt x="6" y="118"/>
                    <a:pt x="6" y="118"/>
                  </a:cubicBezTo>
                  <a:cubicBezTo>
                    <a:pt x="0" y="97"/>
                    <a:pt x="1" y="77"/>
                    <a:pt x="9" y="56"/>
                  </a:cubicBezTo>
                  <a:cubicBezTo>
                    <a:pt x="13" y="48"/>
                    <a:pt x="13" y="48"/>
                    <a:pt x="13" y="48"/>
                  </a:cubicBezTo>
                  <a:cubicBezTo>
                    <a:pt x="25" y="27"/>
                    <a:pt x="42" y="12"/>
                    <a:pt x="66" y="5"/>
                  </a:cubicBezTo>
                  <a:cubicBezTo>
                    <a:pt x="75" y="2"/>
                    <a:pt x="83" y="1"/>
                    <a:pt x="93" y="0"/>
                  </a:cubicBezTo>
                  <a:close/>
                </a:path>
              </a:pathLst>
            </a:custGeom>
            <a:solidFill>
              <a:schemeClr val="accent2">
                <a:lumMod val="20000"/>
                <a:lumOff val="80000"/>
              </a:schemeClr>
            </a:solidFill>
            <a:ln w="9525">
              <a:noFill/>
              <a:round/>
            </a:ln>
          </p:spPr>
          <p:txBody>
            <a:bodyPr anchor="ctr"/>
            <a:lstStyle/>
            <a:p>
              <a:pPr algn="ctr"/>
              <a:r>
                <a:rPr lang="en-US" sz="1500" b="1" dirty="0">
                  <a:solidFill>
                    <a:srgbClr val="334C82"/>
                  </a:solidFill>
                  <a:latin typeface="微软雅黑" panose="020B0503020204020204" charset="-122"/>
                  <a:ea typeface="微软雅黑" panose="020B0503020204020204" charset="-122"/>
                </a:rPr>
                <a:t>02</a:t>
              </a:r>
              <a:endParaRPr lang="en-US" sz="1500" b="1" dirty="0">
                <a:solidFill>
                  <a:srgbClr val="334C82"/>
                </a:solidFill>
                <a:latin typeface="微软雅黑" panose="020B0503020204020204" charset="-122"/>
                <a:ea typeface="微软雅黑" panose="020B0503020204020204" charset="-122"/>
              </a:endParaRPr>
            </a:p>
            <a:p>
              <a:pPr algn="ctr"/>
              <a:r>
                <a:rPr lang="zh-CN" altLang="en-US" sz="1500" b="1" dirty="0" smtClean="0">
                  <a:solidFill>
                    <a:srgbClr val="334C82"/>
                  </a:solidFill>
                  <a:latin typeface="微软雅黑" panose="020B0503020204020204" charset="-122"/>
                  <a:ea typeface="微软雅黑" panose="020B0503020204020204" charset="-122"/>
                </a:rPr>
                <a:t>教师或助教认领和设置课程</a:t>
              </a:r>
              <a:endParaRPr sz="1500" b="1" dirty="0">
                <a:solidFill>
                  <a:srgbClr val="334C82"/>
                </a:solidFill>
                <a:latin typeface="微软雅黑" panose="020B0503020204020204" charset="-122"/>
                <a:ea typeface="微软雅黑" panose="020B0503020204020204" charset="-122"/>
              </a:endParaRPr>
            </a:p>
          </p:txBody>
        </p:sp>
      </p:grpSp>
      <p:sp>
        <p:nvSpPr>
          <p:cNvPr id="46" name="ïṩḻíḍè"/>
          <p:cNvSpPr/>
          <p:nvPr/>
        </p:nvSpPr>
        <p:spPr bwMode="auto">
          <a:xfrm>
            <a:off x="6336711" y="4102689"/>
            <a:ext cx="134025" cy="825495"/>
          </a:xfrm>
          <a:custGeom>
            <a:avLst/>
            <a:gdLst/>
            <a:ahLst/>
            <a:cxnLst>
              <a:cxn ang="0">
                <a:pos x="45" y="1024"/>
              </a:cxn>
              <a:cxn ang="0">
                <a:pos x="45" y="0"/>
              </a:cxn>
              <a:cxn ang="0">
                <a:pos x="0" y="0"/>
              </a:cxn>
              <a:cxn ang="0">
                <a:pos x="0" y="1024"/>
              </a:cxn>
              <a:cxn ang="0">
                <a:pos x="45" y="1024"/>
              </a:cxn>
              <a:cxn ang="0">
                <a:pos x="45" y="1024"/>
              </a:cxn>
            </a:cxnLst>
            <a:rect l="0" t="0" r="r" b="b"/>
            <a:pathLst>
              <a:path w="45" h="1024">
                <a:moveTo>
                  <a:pt x="45" y="1024"/>
                </a:moveTo>
                <a:lnTo>
                  <a:pt x="45" y="0"/>
                </a:lnTo>
                <a:lnTo>
                  <a:pt x="0" y="0"/>
                </a:lnTo>
                <a:lnTo>
                  <a:pt x="0" y="1024"/>
                </a:lnTo>
                <a:lnTo>
                  <a:pt x="45" y="1024"/>
                </a:lnTo>
                <a:lnTo>
                  <a:pt x="45" y="1024"/>
                </a:lnTo>
                <a:close/>
              </a:path>
            </a:pathLst>
          </a:custGeom>
          <a:solidFill>
            <a:schemeClr val="bg1">
              <a:lumMod val="85000"/>
            </a:schemeClr>
          </a:solidFill>
          <a:ln w="9525">
            <a:noFill/>
            <a:round/>
          </a:ln>
        </p:spPr>
        <p:txBody>
          <a:bodyPr anchor="ctr"/>
          <a:lstStyle/>
          <a:p>
            <a:pPr algn="ctr"/>
          </a:p>
        </p:txBody>
      </p:sp>
      <p:grpSp>
        <p:nvGrpSpPr>
          <p:cNvPr id="38" name="íşḻíḋè"/>
          <p:cNvGrpSpPr/>
          <p:nvPr/>
        </p:nvGrpSpPr>
        <p:grpSpPr>
          <a:xfrm>
            <a:off x="5718536" y="4381143"/>
            <a:ext cx="1379278" cy="1379276"/>
            <a:chOff x="4266406" y="3905850"/>
            <a:chExt cx="611188" cy="611187"/>
          </a:xfrm>
        </p:grpSpPr>
        <p:sp>
          <p:nvSpPr>
            <p:cNvPr id="78" name="iślíḋè"/>
            <p:cNvSpPr/>
            <p:nvPr/>
          </p:nvSpPr>
          <p:spPr bwMode="auto">
            <a:xfrm>
              <a:off x="4266406" y="3905850"/>
              <a:ext cx="611188" cy="611187"/>
            </a:xfrm>
            <a:prstGeom prst="ellipse">
              <a:avLst/>
            </a:prstGeom>
            <a:solidFill>
              <a:schemeClr val="bg1">
                <a:lumMod val="85000"/>
              </a:schemeClr>
            </a:solidFill>
            <a:ln w="9525">
              <a:noFill/>
              <a:round/>
            </a:ln>
          </p:spPr>
          <p:txBody>
            <a:bodyPr anchor="ctr"/>
            <a:lstStyle/>
            <a:p>
              <a:pPr algn="ctr"/>
            </a:p>
          </p:txBody>
        </p:sp>
        <p:sp>
          <p:nvSpPr>
            <p:cNvPr id="79" name="ïšļiḋé"/>
            <p:cNvSpPr/>
            <p:nvPr/>
          </p:nvSpPr>
          <p:spPr bwMode="auto">
            <a:xfrm>
              <a:off x="4328319" y="3972525"/>
              <a:ext cx="485775" cy="481012"/>
            </a:xfrm>
            <a:custGeom>
              <a:avLst/>
              <a:gdLst/>
              <a:ahLst/>
              <a:cxnLst>
                <a:cxn ang="0">
                  <a:pos x="93" y="0"/>
                </a:cxn>
                <a:cxn ang="0">
                  <a:pos x="102" y="1"/>
                </a:cxn>
                <a:cxn ang="0">
                  <a:pos x="160" y="30"/>
                </a:cxn>
                <a:cxn ang="0">
                  <a:pos x="166" y="37"/>
                </a:cxn>
                <a:cxn ang="0">
                  <a:pos x="183" y="105"/>
                </a:cxn>
                <a:cxn ang="0">
                  <a:pos x="181" y="114"/>
                </a:cxn>
                <a:cxn ang="0">
                  <a:pos x="140" y="169"/>
                </a:cxn>
                <a:cxn ang="0">
                  <a:pos x="132" y="173"/>
                </a:cxn>
                <a:cxn ang="0">
                  <a:pos x="66" y="178"/>
                </a:cxn>
                <a:cxn ang="0">
                  <a:pos x="58" y="175"/>
                </a:cxn>
                <a:cxn ang="0">
                  <a:pos x="9" y="126"/>
                </a:cxn>
                <a:cxn ang="0">
                  <a:pos x="6" y="118"/>
                </a:cxn>
                <a:cxn ang="0">
                  <a:pos x="9" y="56"/>
                </a:cxn>
                <a:cxn ang="0">
                  <a:pos x="13" y="48"/>
                </a:cxn>
                <a:cxn ang="0">
                  <a:pos x="66" y="5"/>
                </a:cxn>
                <a:cxn ang="0">
                  <a:pos x="93" y="0"/>
                </a:cxn>
              </a:cxnLst>
              <a:rect l="0" t="0" r="r" b="b"/>
              <a:pathLst>
                <a:path w="186" h="184">
                  <a:moveTo>
                    <a:pt x="93" y="0"/>
                  </a:moveTo>
                  <a:cubicBezTo>
                    <a:pt x="102" y="1"/>
                    <a:pt x="102" y="1"/>
                    <a:pt x="102" y="1"/>
                  </a:cubicBezTo>
                  <a:cubicBezTo>
                    <a:pt x="125" y="4"/>
                    <a:pt x="144" y="13"/>
                    <a:pt x="160" y="30"/>
                  </a:cubicBezTo>
                  <a:cubicBezTo>
                    <a:pt x="166" y="37"/>
                    <a:pt x="166" y="37"/>
                    <a:pt x="166" y="37"/>
                  </a:cubicBezTo>
                  <a:cubicBezTo>
                    <a:pt x="180" y="58"/>
                    <a:pt x="186" y="80"/>
                    <a:pt x="183" y="105"/>
                  </a:cubicBezTo>
                  <a:cubicBezTo>
                    <a:pt x="181" y="114"/>
                    <a:pt x="181" y="114"/>
                    <a:pt x="181" y="114"/>
                  </a:cubicBezTo>
                  <a:cubicBezTo>
                    <a:pt x="174" y="138"/>
                    <a:pt x="161" y="155"/>
                    <a:pt x="140" y="169"/>
                  </a:cubicBezTo>
                  <a:cubicBezTo>
                    <a:pt x="132" y="173"/>
                    <a:pt x="132" y="173"/>
                    <a:pt x="132" y="173"/>
                  </a:cubicBezTo>
                  <a:cubicBezTo>
                    <a:pt x="110" y="183"/>
                    <a:pt x="89" y="184"/>
                    <a:pt x="66" y="178"/>
                  </a:cubicBezTo>
                  <a:cubicBezTo>
                    <a:pt x="58" y="175"/>
                    <a:pt x="58" y="175"/>
                    <a:pt x="58" y="175"/>
                  </a:cubicBezTo>
                  <a:cubicBezTo>
                    <a:pt x="35" y="165"/>
                    <a:pt x="20" y="149"/>
                    <a:pt x="9" y="126"/>
                  </a:cubicBezTo>
                  <a:cubicBezTo>
                    <a:pt x="6" y="118"/>
                    <a:pt x="6" y="118"/>
                    <a:pt x="6" y="118"/>
                  </a:cubicBezTo>
                  <a:cubicBezTo>
                    <a:pt x="0" y="97"/>
                    <a:pt x="1" y="77"/>
                    <a:pt x="9" y="56"/>
                  </a:cubicBezTo>
                  <a:cubicBezTo>
                    <a:pt x="13" y="48"/>
                    <a:pt x="13" y="48"/>
                    <a:pt x="13" y="48"/>
                  </a:cubicBezTo>
                  <a:cubicBezTo>
                    <a:pt x="25" y="27"/>
                    <a:pt x="43" y="12"/>
                    <a:pt x="66" y="5"/>
                  </a:cubicBezTo>
                  <a:cubicBezTo>
                    <a:pt x="75" y="2"/>
                    <a:pt x="83" y="1"/>
                    <a:pt x="93" y="0"/>
                  </a:cubicBezTo>
                  <a:close/>
                </a:path>
              </a:pathLst>
            </a:custGeom>
            <a:solidFill>
              <a:schemeClr val="accent4"/>
            </a:solidFill>
            <a:ln w="9525">
              <a:noFill/>
              <a:round/>
            </a:ln>
          </p:spPr>
          <p:txBody>
            <a:bodyPr anchor="ctr"/>
            <a:lstStyle/>
            <a:p>
              <a:pPr algn="ctr"/>
              <a:r>
                <a:rPr lang="en-US" b="1" dirty="0" smtClean="0">
                  <a:solidFill>
                    <a:srgbClr val="334C82"/>
                  </a:solidFill>
                  <a:latin typeface="微软雅黑" panose="020B0503020204020204" charset="-122"/>
                  <a:ea typeface="微软雅黑" panose="020B0503020204020204" charset="-122"/>
                </a:rPr>
                <a:t>04</a:t>
              </a:r>
              <a:endParaRPr lang="en-US" b="1" dirty="0" smtClean="0">
                <a:solidFill>
                  <a:srgbClr val="334C82"/>
                </a:solidFill>
                <a:latin typeface="微软雅黑" panose="020B0503020204020204" charset="-122"/>
                <a:ea typeface="微软雅黑" panose="020B0503020204020204" charset="-122"/>
              </a:endParaRPr>
            </a:p>
            <a:p>
              <a:pPr algn="ctr"/>
              <a:r>
                <a:rPr lang="zh-CN" altLang="en-US" b="1" dirty="0" smtClean="0">
                  <a:solidFill>
                    <a:srgbClr val="334C82"/>
                  </a:solidFill>
                  <a:latin typeface="微软雅黑" panose="020B0503020204020204" charset="-122"/>
                  <a:ea typeface="微软雅黑" panose="020B0503020204020204" charset="-122"/>
                </a:rPr>
                <a:t>学生</a:t>
              </a:r>
              <a:r>
                <a:rPr lang="zh-CN" altLang="en-US" b="1" dirty="0">
                  <a:solidFill>
                    <a:srgbClr val="334C82"/>
                  </a:solidFill>
                  <a:latin typeface="微软雅黑" panose="020B0503020204020204" charset="-122"/>
                  <a:ea typeface="微软雅黑" panose="020B0503020204020204" charset="-122"/>
                </a:rPr>
                <a:t>提交作业</a:t>
              </a:r>
              <a:endParaRPr b="1" dirty="0">
                <a:solidFill>
                  <a:srgbClr val="334C82"/>
                </a:solidFill>
                <a:latin typeface="微软雅黑" panose="020B0503020204020204" charset="-122"/>
                <a:ea typeface="微软雅黑" panose="020B0503020204020204" charset="-122"/>
              </a:endParaRPr>
            </a:p>
          </p:txBody>
        </p:sp>
      </p:grpSp>
      <p:sp>
        <p:nvSpPr>
          <p:cNvPr id="109" name="文本框 108"/>
          <p:cNvSpPr txBox="1"/>
          <p:nvPr/>
        </p:nvSpPr>
        <p:spPr>
          <a:xfrm>
            <a:off x="224054" y="1571335"/>
            <a:ext cx="815059" cy="3323987"/>
          </a:xfrm>
          <a:prstGeom prst="rect">
            <a:avLst/>
          </a:prstGeom>
          <a:noFill/>
        </p:spPr>
        <p:txBody>
          <a:bodyPr wrap="square" rtlCol="0">
            <a:spAutoFit/>
          </a:bodyPr>
          <a:lstStyle/>
          <a:p>
            <a:r>
              <a:rPr lang="zh-CN" altLang="en-US" sz="3000" b="1" dirty="0" smtClean="0">
                <a:latin typeface="微软雅黑" panose="020B0503020204020204" charset="-122"/>
                <a:ea typeface="微软雅黑" panose="020B0503020204020204" charset="-122"/>
              </a:rPr>
              <a:t>角色与流程设置</a:t>
            </a:r>
            <a:endParaRPr lang="zh-CN" altLang="en-US" sz="3000" b="1" dirty="0">
              <a:latin typeface="微软雅黑" panose="020B0503020204020204" charset="-122"/>
              <a:ea typeface="微软雅黑" panose="020B0503020204020204" charset="-122"/>
            </a:endParaRPr>
          </a:p>
        </p:txBody>
      </p:sp>
      <p:cxnSp>
        <p:nvCxnSpPr>
          <p:cNvPr id="111" name="直接连接符 110"/>
          <p:cNvCxnSpPr/>
          <p:nvPr/>
        </p:nvCxnSpPr>
        <p:spPr>
          <a:xfrm rot="5400000">
            <a:off x="-400396" y="3197418"/>
            <a:ext cx="2352675"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59" name="iṣlidê"/>
          <p:cNvSpPr/>
          <p:nvPr/>
        </p:nvSpPr>
        <p:spPr bwMode="auto">
          <a:xfrm>
            <a:off x="5732686" y="1060045"/>
            <a:ext cx="1348840" cy="1348839"/>
          </a:xfrm>
          <a:prstGeom prst="ellipse">
            <a:avLst/>
          </a:prstGeom>
          <a:solidFill>
            <a:srgbClr val="ADE9F1"/>
          </a:solidFill>
          <a:ln w="9525">
            <a:noFill/>
            <a:round/>
          </a:ln>
        </p:spPr>
        <p:txBody>
          <a:bodyPr anchor="ctr"/>
          <a:lstStyle/>
          <a:p>
            <a:pPr algn="ctr"/>
          </a:p>
        </p:txBody>
      </p:sp>
      <p:sp>
        <p:nvSpPr>
          <p:cNvPr id="60" name="îsľïďè"/>
          <p:cNvSpPr/>
          <p:nvPr/>
        </p:nvSpPr>
        <p:spPr bwMode="auto">
          <a:xfrm>
            <a:off x="5938412" y="1265771"/>
            <a:ext cx="937388" cy="937387"/>
          </a:xfrm>
          <a:prstGeom prst="ellipse">
            <a:avLst/>
          </a:prstGeom>
          <a:solidFill>
            <a:srgbClr val="22B3C8"/>
          </a:solidFill>
          <a:ln w="9525">
            <a:noFill/>
            <a:round/>
          </a:ln>
        </p:spPr>
        <p:txBody>
          <a:bodyPr vert="horz" wrap="none" lIns="91440" tIns="45720" rIns="91440" bIns="45720" anchor="ctr" anchorCtr="1" compatLnSpc="1">
            <a:normAutofit lnSpcReduction="10000"/>
          </a:bodyPr>
          <a:lstStyle/>
          <a:p>
            <a:pPr algn="ctr">
              <a:spcBef>
                <a:spcPct val="0"/>
              </a:spcBef>
              <a:defRPr/>
            </a:pPr>
            <a:r>
              <a:rPr lang="zh-CN" altLang="en-US" sz="2000" b="1" dirty="0" smtClean="0">
                <a:solidFill>
                  <a:schemeClr val="bg1"/>
                </a:solidFill>
                <a:latin typeface="微软雅黑" panose="020B0503020204020204" charset="-122"/>
                <a:ea typeface="微软雅黑" panose="020B0503020204020204" charset="-122"/>
              </a:rPr>
              <a:t>角色</a:t>
            </a:r>
            <a:endParaRPr lang="en-US" altLang="zh-CN" sz="2000" b="1" dirty="0" smtClean="0">
              <a:solidFill>
                <a:schemeClr val="bg1"/>
              </a:solidFill>
              <a:latin typeface="微软雅黑" panose="020B0503020204020204" charset="-122"/>
              <a:ea typeface="微软雅黑" panose="020B0503020204020204" charset="-122"/>
            </a:endParaRPr>
          </a:p>
          <a:p>
            <a:pPr algn="ctr">
              <a:spcBef>
                <a:spcPct val="0"/>
              </a:spcBef>
              <a:defRPr/>
            </a:pPr>
            <a:r>
              <a:rPr lang="zh-CN" altLang="en-US" sz="2000" b="1" dirty="0" smtClean="0">
                <a:solidFill>
                  <a:schemeClr val="bg1"/>
                </a:solidFill>
                <a:latin typeface="微软雅黑" panose="020B0503020204020204" charset="-122"/>
                <a:ea typeface="微软雅黑" panose="020B0503020204020204" charset="-122"/>
              </a:rPr>
              <a:t>设置</a:t>
            </a:r>
            <a:endParaRPr lang="zh-CN" altLang="en-US" sz="2000" b="1" dirty="0">
              <a:solidFill>
                <a:schemeClr val="bg1"/>
              </a:solidFill>
              <a:latin typeface="微软雅黑" panose="020B0503020204020204" charset="-122"/>
              <a:ea typeface="微软雅黑" panose="020B0503020204020204" charset="-122"/>
            </a:endParaRPr>
          </a:p>
        </p:txBody>
      </p:sp>
      <p:grpSp>
        <p:nvGrpSpPr>
          <p:cNvPr id="63" name="ísḻîdê"/>
          <p:cNvGrpSpPr/>
          <p:nvPr/>
        </p:nvGrpSpPr>
        <p:grpSpPr>
          <a:xfrm>
            <a:off x="9288901" y="698932"/>
            <a:ext cx="985136" cy="980043"/>
            <a:chOff x="5615781" y="1351563"/>
            <a:chExt cx="614363" cy="611187"/>
          </a:xfrm>
        </p:grpSpPr>
        <p:sp>
          <p:nvSpPr>
            <p:cNvPr id="66" name="ísľíḑè"/>
            <p:cNvSpPr/>
            <p:nvPr/>
          </p:nvSpPr>
          <p:spPr bwMode="auto">
            <a:xfrm>
              <a:off x="5615781" y="1351563"/>
              <a:ext cx="614363" cy="611187"/>
            </a:xfrm>
            <a:prstGeom prst="ellipse">
              <a:avLst/>
            </a:prstGeom>
            <a:solidFill>
              <a:schemeClr val="bg1">
                <a:lumMod val="85000"/>
              </a:schemeClr>
            </a:solidFill>
            <a:ln w="9525">
              <a:noFill/>
              <a:round/>
            </a:ln>
          </p:spPr>
          <p:txBody>
            <a:bodyPr anchor="ctr"/>
            <a:lstStyle/>
            <a:p>
              <a:pPr algn="ctr"/>
            </a:p>
          </p:txBody>
        </p:sp>
        <p:sp>
          <p:nvSpPr>
            <p:cNvPr id="67" name="íŝḻiďè"/>
            <p:cNvSpPr/>
            <p:nvPr/>
          </p:nvSpPr>
          <p:spPr bwMode="auto">
            <a:xfrm>
              <a:off x="5680869" y="1419825"/>
              <a:ext cx="484188" cy="481012"/>
            </a:xfrm>
            <a:custGeom>
              <a:avLst/>
              <a:gdLst/>
              <a:ahLst/>
              <a:cxnLst>
                <a:cxn ang="0">
                  <a:pos x="92" y="0"/>
                </a:cxn>
                <a:cxn ang="0">
                  <a:pos x="102" y="1"/>
                </a:cxn>
                <a:cxn ang="0">
                  <a:pos x="160" y="30"/>
                </a:cxn>
                <a:cxn ang="0">
                  <a:pos x="165" y="37"/>
                </a:cxn>
                <a:cxn ang="0">
                  <a:pos x="182" y="105"/>
                </a:cxn>
                <a:cxn ang="0">
                  <a:pos x="180" y="114"/>
                </a:cxn>
                <a:cxn ang="0">
                  <a:pos x="139" y="169"/>
                </a:cxn>
                <a:cxn ang="0">
                  <a:pos x="132" y="173"/>
                </a:cxn>
                <a:cxn ang="0">
                  <a:pos x="66" y="178"/>
                </a:cxn>
                <a:cxn ang="0">
                  <a:pos x="57" y="175"/>
                </a:cxn>
                <a:cxn ang="0">
                  <a:pos x="9" y="126"/>
                </a:cxn>
                <a:cxn ang="0">
                  <a:pos x="6" y="118"/>
                </a:cxn>
                <a:cxn ang="0">
                  <a:pos x="9" y="56"/>
                </a:cxn>
                <a:cxn ang="0">
                  <a:pos x="13" y="48"/>
                </a:cxn>
                <a:cxn ang="0">
                  <a:pos x="66" y="4"/>
                </a:cxn>
                <a:cxn ang="0">
                  <a:pos x="92" y="0"/>
                </a:cxn>
              </a:cxnLst>
              <a:rect l="0" t="0" r="r" b="b"/>
              <a:pathLst>
                <a:path w="185" h="184">
                  <a:moveTo>
                    <a:pt x="92" y="0"/>
                  </a:moveTo>
                  <a:cubicBezTo>
                    <a:pt x="102" y="1"/>
                    <a:pt x="102" y="1"/>
                    <a:pt x="102" y="1"/>
                  </a:cubicBezTo>
                  <a:cubicBezTo>
                    <a:pt x="125" y="4"/>
                    <a:pt x="143" y="13"/>
                    <a:pt x="160" y="30"/>
                  </a:cubicBezTo>
                  <a:cubicBezTo>
                    <a:pt x="165" y="37"/>
                    <a:pt x="165" y="37"/>
                    <a:pt x="165" y="37"/>
                  </a:cubicBezTo>
                  <a:cubicBezTo>
                    <a:pt x="180" y="58"/>
                    <a:pt x="185" y="80"/>
                    <a:pt x="182" y="105"/>
                  </a:cubicBezTo>
                  <a:cubicBezTo>
                    <a:pt x="180" y="114"/>
                    <a:pt x="180" y="114"/>
                    <a:pt x="180" y="114"/>
                  </a:cubicBezTo>
                  <a:cubicBezTo>
                    <a:pt x="174" y="137"/>
                    <a:pt x="160" y="155"/>
                    <a:pt x="139" y="169"/>
                  </a:cubicBezTo>
                  <a:cubicBezTo>
                    <a:pt x="132" y="173"/>
                    <a:pt x="132" y="173"/>
                    <a:pt x="132" y="173"/>
                  </a:cubicBezTo>
                  <a:cubicBezTo>
                    <a:pt x="110" y="183"/>
                    <a:pt x="89" y="184"/>
                    <a:pt x="66" y="178"/>
                  </a:cubicBezTo>
                  <a:cubicBezTo>
                    <a:pt x="57" y="175"/>
                    <a:pt x="57" y="175"/>
                    <a:pt x="57" y="175"/>
                  </a:cubicBezTo>
                  <a:cubicBezTo>
                    <a:pt x="35" y="164"/>
                    <a:pt x="19" y="149"/>
                    <a:pt x="9" y="126"/>
                  </a:cubicBezTo>
                  <a:cubicBezTo>
                    <a:pt x="6" y="118"/>
                    <a:pt x="6" y="118"/>
                    <a:pt x="6" y="118"/>
                  </a:cubicBezTo>
                  <a:cubicBezTo>
                    <a:pt x="0" y="96"/>
                    <a:pt x="1" y="77"/>
                    <a:pt x="9" y="56"/>
                  </a:cubicBezTo>
                  <a:cubicBezTo>
                    <a:pt x="13" y="48"/>
                    <a:pt x="13" y="48"/>
                    <a:pt x="13" y="48"/>
                  </a:cubicBezTo>
                  <a:cubicBezTo>
                    <a:pt x="25" y="26"/>
                    <a:pt x="42" y="12"/>
                    <a:pt x="66" y="4"/>
                  </a:cubicBezTo>
                  <a:cubicBezTo>
                    <a:pt x="75" y="2"/>
                    <a:pt x="83" y="1"/>
                    <a:pt x="92" y="0"/>
                  </a:cubicBezTo>
                  <a:close/>
                </a:path>
              </a:pathLst>
            </a:custGeom>
            <a:solidFill>
              <a:srgbClr val="ADE9F1"/>
            </a:solidFill>
            <a:ln w="9525">
              <a:noFill/>
              <a:round/>
            </a:ln>
          </p:spPr>
          <p:txBody>
            <a:bodyPr anchor="ctr"/>
            <a:lstStyle/>
            <a:p>
              <a:pPr algn="ctr"/>
              <a:r>
                <a:rPr lang="zh-CN" altLang="en-US" sz="2000" b="1" dirty="0" smtClean="0">
                  <a:solidFill>
                    <a:srgbClr val="334C82"/>
                  </a:solidFill>
                  <a:latin typeface="微软雅黑" panose="020B0503020204020204" charset="-122"/>
                  <a:ea typeface="微软雅黑" panose="020B0503020204020204" charset="-122"/>
                </a:rPr>
                <a:t>助教</a:t>
              </a:r>
              <a:endParaRPr sz="2000" b="1" dirty="0">
                <a:solidFill>
                  <a:srgbClr val="334C82"/>
                </a:solidFill>
                <a:latin typeface="微软雅黑" panose="020B0503020204020204" charset="-122"/>
                <a:ea typeface="微软雅黑" panose="020B0503020204020204" charset="-122"/>
              </a:endParaRPr>
            </a:p>
          </p:txBody>
        </p:sp>
      </p:grpSp>
      <p:sp>
        <p:nvSpPr>
          <p:cNvPr id="68" name="îsļidè"/>
          <p:cNvSpPr/>
          <p:nvPr/>
        </p:nvSpPr>
        <p:spPr bwMode="auto">
          <a:xfrm>
            <a:off x="8957252" y="1148880"/>
            <a:ext cx="361829" cy="116892"/>
          </a:xfrm>
          <a:custGeom>
            <a:avLst/>
            <a:gdLst/>
            <a:ahLst/>
            <a:cxnLst>
              <a:cxn ang="0">
                <a:pos x="0" y="45"/>
              </a:cxn>
              <a:cxn ang="0">
                <a:pos x="1036" y="45"/>
              </a:cxn>
              <a:cxn ang="0">
                <a:pos x="1036" y="0"/>
              </a:cxn>
              <a:cxn ang="0">
                <a:pos x="0" y="0"/>
              </a:cxn>
              <a:cxn ang="0">
                <a:pos x="0" y="45"/>
              </a:cxn>
              <a:cxn ang="0">
                <a:pos x="0" y="45"/>
              </a:cxn>
            </a:cxnLst>
            <a:rect l="0" t="0" r="r" b="b"/>
            <a:pathLst>
              <a:path w="1036" h="45">
                <a:moveTo>
                  <a:pt x="0" y="45"/>
                </a:moveTo>
                <a:lnTo>
                  <a:pt x="1036" y="45"/>
                </a:lnTo>
                <a:lnTo>
                  <a:pt x="1036" y="0"/>
                </a:lnTo>
                <a:lnTo>
                  <a:pt x="0" y="0"/>
                </a:lnTo>
                <a:lnTo>
                  <a:pt x="0" y="45"/>
                </a:lnTo>
                <a:lnTo>
                  <a:pt x="0" y="45"/>
                </a:lnTo>
                <a:close/>
              </a:path>
            </a:pathLst>
          </a:custGeom>
          <a:solidFill>
            <a:schemeClr val="bg1">
              <a:lumMod val="85000"/>
            </a:schemeClr>
          </a:solidFill>
          <a:ln w="9525">
            <a:noFill/>
            <a:round/>
          </a:ln>
        </p:spPr>
        <p:txBody>
          <a:bodyPr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ppt_y</p:attrName>
                                        </p:attrNameLst>
                                      </p:cBhvr>
                                      <p:tavLst>
                                        <p:tav tm="0">
                                          <p:val>
                                            <p:strVal val="#ppt_y-#ppt_h*1.125000"/>
                                          </p:val>
                                        </p:tav>
                                        <p:tav tm="100000">
                                          <p:val>
                                            <p:strVal val="#ppt_y"/>
                                          </p:val>
                                        </p:tav>
                                      </p:tavLst>
                                    </p:anim>
                                    <p:animEffect transition="in" filter="wipe(down)">
                                      <p:cBhvr>
                                        <p:cTn id="8" dur="500"/>
                                        <p:tgtEl>
                                          <p:spTgt spid="3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ppt_y</p:attrName>
                                        </p:attrNameLst>
                                      </p:cBhvr>
                                      <p:tavLst>
                                        <p:tav tm="0">
                                          <p:val>
                                            <p:strVal val="#ppt_y+#ppt_h*1.125000"/>
                                          </p:val>
                                        </p:tav>
                                        <p:tav tm="100000">
                                          <p:val>
                                            <p:strVal val="#ppt_y"/>
                                          </p:val>
                                        </p:tav>
                                      </p:tavLst>
                                    </p:anim>
                                    <p:animEffect transition="in" filter="wipe(up)">
                                      <p:cBhvr>
                                        <p:cTn id="12" dur="500"/>
                                        <p:tgtEl>
                                          <p:spTgt spid="34"/>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p:tgtEl>
                                          <p:spTgt spid="24"/>
                                        </p:tgtEl>
                                        <p:attrNameLst>
                                          <p:attrName>ppt_y</p:attrName>
                                        </p:attrNameLst>
                                      </p:cBhvr>
                                      <p:tavLst>
                                        <p:tav tm="0">
                                          <p:val>
                                            <p:strVal val="#ppt_y-#ppt_h*1.125000"/>
                                          </p:val>
                                        </p:tav>
                                        <p:tav tm="100000">
                                          <p:val>
                                            <p:strVal val="#ppt_y"/>
                                          </p:val>
                                        </p:tav>
                                      </p:tavLst>
                                    </p:anim>
                                    <p:animEffect transition="in" filter="wipe(down)">
                                      <p:cBhvr>
                                        <p:cTn id="16" dur="500"/>
                                        <p:tgtEl>
                                          <p:spTgt spid="24"/>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p:tgtEl>
                                          <p:spTgt spid="29"/>
                                        </p:tgtEl>
                                        <p:attrNameLst>
                                          <p:attrName>ppt_x</p:attrName>
                                        </p:attrNameLst>
                                      </p:cBhvr>
                                      <p:tavLst>
                                        <p:tav tm="0">
                                          <p:val>
                                            <p:strVal val="#ppt_x+#ppt_w*1.125000"/>
                                          </p:val>
                                        </p:tav>
                                        <p:tav tm="100000">
                                          <p:val>
                                            <p:strVal val="#ppt_x"/>
                                          </p:val>
                                        </p:tav>
                                      </p:tavLst>
                                    </p:anim>
                                    <p:animEffect transition="in" filter="wipe(left)">
                                      <p:cBhvr>
                                        <p:cTn id="26" dur="500"/>
                                        <p:tgtEl>
                                          <p:spTgt spid="29"/>
                                        </p:tgtEl>
                                      </p:cBhvr>
                                    </p:animEffect>
                                  </p:childTnLst>
                                </p:cTn>
                              </p:par>
                              <p:par>
                                <p:cTn id="27" presetID="1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ppt_x</p:attrName>
                                        </p:attrNameLst>
                                      </p:cBhvr>
                                      <p:tavLst>
                                        <p:tav tm="0">
                                          <p:val>
                                            <p:strVal val="#ppt_x+#ppt_w*1.125000"/>
                                          </p:val>
                                        </p:tav>
                                        <p:tav tm="100000">
                                          <p:val>
                                            <p:strVal val="#ppt_x"/>
                                          </p:val>
                                        </p:tav>
                                      </p:tavLst>
                                    </p:anim>
                                    <p:animEffect transition="in" filter="wipe(left)">
                                      <p:cBhvr>
                                        <p:cTn id="30" dur="500"/>
                                        <p:tgtEl>
                                          <p:spTgt spid="35"/>
                                        </p:tgtEl>
                                      </p:cBhvr>
                                    </p:animEffect>
                                  </p:childTnLst>
                                </p:cTn>
                              </p:par>
                              <p:par>
                                <p:cTn id="31" presetID="12" presetClass="entr" presetSubtype="2"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ppt_x</p:attrName>
                                        </p:attrNameLst>
                                      </p:cBhvr>
                                      <p:tavLst>
                                        <p:tav tm="0">
                                          <p:val>
                                            <p:strVal val="#ppt_x+#ppt_w*1.125000"/>
                                          </p:val>
                                        </p:tav>
                                        <p:tav tm="100000">
                                          <p:val>
                                            <p:strVal val="#ppt_x"/>
                                          </p:val>
                                        </p:tav>
                                      </p:tavLst>
                                    </p:anim>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p:tgtEl>
                                          <p:spTgt spid="30"/>
                                        </p:tgtEl>
                                        <p:attrNameLst>
                                          <p:attrName>ppt_x</p:attrName>
                                        </p:attrNameLst>
                                      </p:cBhvr>
                                      <p:tavLst>
                                        <p:tav tm="0">
                                          <p:val>
                                            <p:strVal val="#ppt_x-#ppt_w*1.125000"/>
                                          </p:val>
                                        </p:tav>
                                        <p:tav tm="100000">
                                          <p:val>
                                            <p:strVal val="#ppt_x"/>
                                          </p:val>
                                        </p:tav>
                                      </p:tavLst>
                                    </p:anim>
                                    <p:animEffect transition="in" filter="wipe(right)">
                                      <p:cBhvr>
                                        <p:cTn id="40" dur="500"/>
                                        <p:tgtEl>
                                          <p:spTgt spid="30"/>
                                        </p:tgtEl>
                                      </p:cBhvr>
                                    </p:animEffect>
                                  </p:childTnLst>
                                </p:cTn>
                              </p:par>
                              <p:par>
                                <p:cTn id="41" presetID="12" presetClass="entr" presetSubtype="8"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p:tgtEl>
                                          <p:spTgt spid="36"/>
                                        </p:tgtEl>
                                        <p:attrNameLst>
                                          <p:attrName>ppt_x</p:attrName>
                                        </p:attrNameLst>
                                      </p:cBhvr>
                                      <p:tavLst>
                                        <p:tav tm="0">
                                          <p:val>
                                            <p:strVal val="#ppt_x-#ppt_w*1.125000"/>
                                          </p:val>
                                        </p:tav>
                                        <p:tav tm="100000">
                                          <p:val>
                                            <p:strVal val="#ppt_x"/>
                                          </p:val>
                                        </p:tav>
                                      </p:tavLst>
                                    </p:anim>
                                    <p:animEffect transition="in" filter="wipe(right)">
                                      <p:cBhvr>
                                        <p:cTn id="44" dur="500"/>
                                        <p:tgtEl>
                                          <p:spTgt spid="36"/>
                                        </p:tgtEl>
                                      </p:cBhvr>
                                    </p:animEffect>
                                  </p:childTnLst>
                                </p:cTn>
                              </p:par>
                              <p:par>
                                <p:cTn id="45" presetID="12" presetClass="entr" presetSubtype="8"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p:tgtEl>
                                          <p:spTgt spid="41"/>
                                        </p:tgtEl>
                                        <p:attrNameLst>
                                          <p:attrName>ppt_x</p:attrName>
                                        </p:attrNameLst>
                                      </p:cBhvr>
                                      <p:tavLst>
                                        <p:tav tm="0">
                                          <p:val>
                                            <p:strVal val="#ppt_x-#ppt_w*1.125000"/>
                                          </p:val>
                                        </p:tav>
                                        <p:tav tm="100000">
                                          <p:val>
                                            <p:strVal val="#ppt_x"/>
                                          </p:val>
                                        </p:tav>
                                      </p:tavLst>
                                    </p:anim>
                                    <p:animEffect transition="in" filter="wipe(righ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ppt_y</p:attrName>
                                        </p:attrNameLst>
                                      </p:cBhvr>
                                      <p:tavLst>
                                        <p:tav tm="0">
                                          <p:val>
                                            <p:strVal val="#ppt_y-#ppt_h*1.125000"/>
                                          </p:val>
                                        </p:tav>
                                        <p:tav tm="100000">
                                          <p:val>
                                            <p:strVal val="#ppt_y"/>
                                          </p:val>
                                        </p:tav>
                                      </p:tavLst>
                                    </p:anim>
                                    <p:animEffect transition="in" filter="wipe(down)">
                                      <p:cBhvr>
                                        <p:cTn id="54" dur="500"/>
                                        <p:tgtEl>
                                          <p:spTgt spid="25"/>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ppt_y</p:attrName>
                                        </p:attrNameLst>
                                      </p:cBhvr>
                                      <p:tavLst>
                                        <p:tav tm="0">
                                          <p:val>
                                            <p:strVal val="#ppt_y-#ppt_h*1.125000"/>
                                          </p:val>
                                        </p:tav>
                                        <p:tav tm="100000">
                                          <p:val>
                                            <p:strVal val="#ppt_y"/>
                                          </p:val>
                                        </p:tav>
                                      </p:tavLst>
                                    </p:anim>
                                    <p:animEffect transition="in" filter="wipe(down)">
                                      <p:cBhvr>
                                        <p:cTn id="58" dur="500"/>
                                        <p:tgtEl>
                                          <p:spTgt spid="26"/>
                                        </p:tgtEl>
                                      </p:cBhvr>
                                    </p:animEffect>
                                  </p:childTnLst>
                                </p:cTn>
                              </p:par>
                              <p:par>
                                <p:cTn id="59" presetID="12" presetClass="entr" presetSubtype="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p:tgtEl>
                                          <p:spTgt spid="43"/>
                                        </p:tgtEl>
                                        <p:attrNameLst>
                                          <p:attrName>ppt_y</p:attrName>
                                        </p:attrNameLst>
                                      </p:cBhvr>
                                      <p:tavLst>
                                        <p:tav tm="0">
                                          <p:val>
                                            <p:strVal val="#ppt_y-#ppt_h*1.125000"/>
                                          </p:val>
                                        </p:tav>
                                        <p:tav tm="100000">
                                          <p:val>
                                            <p:strVal val="#ppt_y"/>
                                          </p:val>
                                        </p:tav>
                                      </p:tavLst>
                                    </p:anim>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2"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ppt_x</p:attrName>
                                        </p:attrNameLst>
                                      </p:cBhvr>
                                      <p:tavLst>
                                        <p:tav tm="0">
                                          <p:val>
                                            <p:strVal val="#ppt_x+#ppt_w*1.125000"/>
                                          </p:val>
                                        </p:tav>
                                        <p:tav tm="100000">
                                          <p:val>
                                            <p:strVal val="#ppt_x"/>
                                          </p:val>
                                        </p:tav>
                                      </p:tavLst>
                                    </p:anim>
                                    <p:animEffect transition="in" filter="wipe(left)">
                                      <p:cBhvr>
                                        <p:cTn id="68" dur="500"/>
                                        <p:tgtEl>
                                          <p:spTgt spid="32"/>
                                        </p:tgtEl>
                                      </p:cBhvr>
                                    </p:animEffect>
                                  </p:childTnLst>
                                </p:cTn>
                              </p:par>
                              <p:par>
                                <p:cTn id="69" presetID="12" presetClass="entr" presetSubtype="1"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p:tgtEl>
                                          <p:spTgt spid="45"/>
                                        </p:tgtEl>
                                        <p:attrNameLst>
                                          <p:attrName>ppt_y</p:attrName>
                                        </p:attrNameLst>
                                      </p:cBhvr>
                                      <p:tavLst>
                                        <p:tav tm="0">
                                          <p:val>
                                            <p:strVal val="#ppt_y-#ppt_h*1.125000"/>
                                          </p:val>
                                        </p:tav>
                                        <p:tav tm="100000">
                                          <p:val>
                                            <p:strVal val="#ppt_y"/>
                                          </p:val>
                                        </p:tav>
                                      </p:tavLst>
                                    </p:anim>
                                    <p:animEffect transition="in" filter="wipe(down)">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1"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p:tgtEl>
                                          <p:spTgt spid="28"/>
                                        </p:tgtEl>
                                        <p:attrNameLst>
                                          <p:attrName>ppt_y</p:attrName>
                                        </p:attrNameLst>
                                      </p:cBhvr>
                                      <p:tavLst>
                                        <p:tav tm="0">
                                          <p:val>
                                            <p:strVal val="#ppt_y-#ppt_h*1.125000"/>
                                          </p:val>
                                        </p:tav>
                                        <p:tav tm="100000">
                                          <p:val>
                                            <p:strVal val="#ppt_y"/>
                                          </p:val>
                                        </p:tav>
                                      </p:tavLst>
                                    </p:anim>
                                    <p:animEffect transition="in" filter="wipe(down)">
                                      <p:cBhvr>
                                        <p:cTn id="78" dur="500"/>
                                        <p:tgtEl>
                                          <p:spTgt spid="28"/>
                                        </p:tgtEl>
                                      </p:cBhvr>
                                    </p:animEffect>
                                  </p:childTnLst>
                                </p:cTn>
                              </p:par>
                              <p:par>
                                <p:cTn id="79" presetID="12" presetClass="entr" presetSubtype="1"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p:tgtEl>
                                          <p:spTgt spid="39"/>
                                        </p:tgtEl>
                                        <p:attrNameLst>
                                          <p:attrName>ppt_y</p:attrName>
                                        </p:attrNameLst>
                                      </p:cBhvr>
                                      <p:tavLst>
                                        <p:tav tm="0">
                                          <p:val>
                                            <p:strVal val="#ppt_y-#ppt_h*1.125000"/>
                                          </p:val>
                                        </p:tav>
                                        <p:tav tm="100000">
                                          <p:val>
                                            <p:strVal val="#ppt_y"/>
                                          </p:val>
                                        </p:tav>
                                      </p:tavLst>
                                    </p:anim>
                                    <p:animEffect transition="in" filter="wipe(down)">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1"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additive="base">
                                        <p:cTn id="87" dur="500"/>
                                        <p:tgtEl>
                                          <p:spTgt spid="46"/>
                                        </p:tgtEl>
                                        <p:attrNameLst>
                                          <p:attrName>ppt_y</p:attrName>
                                        </p:attrNameLst>
                                      </p:cBhvr>
                                      <p:tavLst>
                                        <p:tav tm="0">
                                          <p:val>
                                            <p:strVal val="#ppt_y-#ppt_h*1.125000"/>
                                          </p:val>
                                        </p:tav>
                                        <p:tav tm="100000">
                                          <p:val>
                                            <p:strVal val="#ppt_y"/>
                                          </p:val>
                                        </p:tav>
                                      </p:tavLst>
                                    </p:anim>
                                    <p:animEffect transition="in" filter="wipe(down)">
                                      <p:cBhvr>
                                        <p:cTn id="88" dur="500"/>
                                        <p:tgtEl>
                                          <p:spTgt spid="46"/>
                                        </p:tgtEl>
                                      </p:cBhvr>
                                    </p:animEffect>
                                  </p:childTnLst>
                                </p:cTn>
                              </p:par>
                              <p:par>
                                <p:cTn id="89" presetID="12" presetClass="entr" presetSubtype="1"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p:tgtEl>
                                          <p:spTgt spid="38"/>
                                        </p:tgtEl>
                                        <p:attrNameLst>
                                          <p:attrName>ppt_y</p:attrName>
                                        </p:attrNameLst>
                                      </p:cBhvr>
                                      <p:tavLst>
                                        <p:tav tm="0">
                                          <p:val>
                                            <p:strVal val="#ppt_y-#ppt_h*1.125000"/>
                                          </p:val>
                                        </p:tav>
                                        <p:tav tm="100000">
                                          <p:val>
                                            <p:strVal val="#ppt_y"/>
                                          </p:val>
                                        </p:tav>
                                      </p:tavLst>
                                    </p:anim>
                                    <p:animEffect transition="in" filter="wipe(down)">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1" fill="hold"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p:tgtEl>
                                          <p:spTgt spid="40"/>
                                        </p:tgtEl>
                                        <p:attrNameLst>
                                          <p:attrName>ppt_y</p:attrName>
                                        </p:attrNameLst>
                                      </p:cBhvr>
                                      <p:tavLst>
                                        <p:tav tm="0">
                                          <p:val>
                                            <p:strVal val="#ppt_y-#ppt_h*1.125000"/>
                                          </p:val>
                                        </p:tav>
                                        <p:tav tm="100000">
                                          <p:val>
                                            <p:strVal val="#ppt_y"/>
                                          </p:val>
                                        </p:tav>
                                      </p:tavLst>
                                    </p:anim>
                                    <p:animEffect transition="in" filter="wipe(down)">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p:tgtEl>
                                          <p:spTgt spid="31"/>
                                        </p:tgtEl>
                                        <p:attrNameLst>
                                          <p:attrName>ppt_y</p:attrName>
                                        </p:attrNameLst>
                                      </p:cBhvr>
                                      <p:tavLst>
                                        <p:tav tm="0">
                                          <p:val>
                                            <p:strVal val="#ppt_y-#ppt_h*1.125000"/>
                                          </p:val>
                                        </p:tav>
                                        <p:tav tm="100000">
                                          <p:val>
                                            <p:strVal val="#ppt_y"/>
                                          </p:val>
                                        </p:tav>
                                      </p:tavLst>
                                    </p:anim>
                                    <p:animEffect transition="in" filter="wipe(down)">
                                      <p:cBhvr>
                                        <p:cTn id="104" dur="500"/>
                                        <p:tgtEl>
                                          <p:spTgt spid="31"/>
                                        </p:tgtEl>
                                      </p:cBhvr>
                                    </p:animEffect>
                                  </p:childTnLst>
                                </p:cTn>
                              </p:par>
                              <p:par>
                                <p:cTn id="105" presetID="12" presetClass="entr" presetSubtype="1"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p:tgtEl>
                                          <p:spTgt spid="44"/>
                                        </p:tgtEl>
                                        <p:attrNameLst>
                                          <p:attrName>ppt_y</p:attrName>
                                        </p:attrNameLst>
                                      </p:cBhvr>
                                      <p:tavLst>
                                        <p:tav tm="0">
                                          <p:val>
                                            <p:strVal val="#ppt_y-#ppt_h*1.125000"/>
                                          </p:val>
                                        </p:tav>
                                        <p:tav tm="100000">
                                          <p:val>
                                            <p:strVal val="#ppt_y"/>
                                          </p:val>
                                        </p:tav>
                                      </p:tavLst>
                                    </p:anim>
                                    <p:animEffect transition="in" filter="wipe(down)">
                                      <p:cBhvr>
                                        <p:cTn id="108" dur="500"/>
                                        <p:tgtEl>
                                          <p:spTgt spid="44"/>
                                        </p:tgtEl>
                                      </p:cBhvr>
                                    </p:animEffect>
                                  </p:childTnLst>
                                </p:cTn>
                              </p:par>
                            </p:childTnLst>
                          </p:cTn>
                        </p:par>
                      </p:childTnLst>
                    </p:cTn>
                  </p:par>
                  <p:par>
                    <p:cTn id="109" fill="hold">
                      <p:stCondLst>
                        <p:cond delay="indefinite"/>
                      </p:stCondLst>
                      <p:childTnLst>
                        <p:par>
                          <p:cTn id="110" fill="hold">
                            <p:stCondLst>
                              <p:cond delay="0"/>
                            </p:stCondLst>
                            <p:childTnLst>
                              <p:par>
                                <p:cTn id="111" presetID="12" presetClass="entr" presetSubtype="1" fill="hold" nodeType="click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additive="base">
                                        <p:cTn id="113" dur="500"/>
                                        <p:tgtEl>
                                          <p:spTgt spid="42"/>
                                        </p:tgtEl>
                                        <p:attrNameLst>
                                          <p:attrName>ppt_y</p:attrName>
                                        </p:attrNameLst>
                                      </p:cBhvr>
                                      <p:tavLst>
                                        <p:tav tm="0">
                                          <p:val>
                                            <p:strVal val="#ppt_y-#ppt_h*1.125000"/>
                                          </p:val>
                                        </p:tav>
                                        <p:tav tm="100000">
                                          <p:val>
                                            <p:strVal val="#ppt_y"/>
                                          </p:val>
                                        </p:tav>
                                      </p:tavLst>
                                    </p:anim>
                                    <p:animEffect transition="in" filter="wipe(down)">
                                      <p:cBhvr>
                                        <p:cTn id="114" dur="500"/>
                                        <p:tgtEl>
                                          <p:spTgt spid="42"/>
                                        </p:tgtEl>
                                      </p:cBhvr>
                                    </p:animEffect>
                                  </p:childTnLst>
                                </p:cTn>
                              </p:par>
                              <p:par>
                                <p:cTn id="115" presetID="12" presetClass="entr" presetSubtype="1"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p:tgtEl>
                                          <p:spTgt spid="27"/>
                                        </p:tgtEl>
                                        <p:attrNameLst>
                                          <p:attrName>ppt_y</p:attrName>
                                        </p:attrNameLst>
                                      </p:cBhvr>
                                      <p:tavLst>
                                        <p:tav tm="0">
                                          <p:val>
                                            <p:strVal val="#ppt_y-#ppt_h*1.125000"/>
                                          </p:val>
                                        </p:tav>
                                        <p:tav tm="100000">
                                          <p:val>
                                            <p:strVal val="#ppt_y"/>
                                          </p:val>
                                        </p:tav>
                                      </p:tavLst>
                                    </p:anim>
                                    <p:animEffect transition="in" filter="wipe(down)">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1" fill="hold" grpId="0"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additive="base">
                                        <p:cTn id="123" dur="500"/>
                                        <p:tgtEl>
                                          <p:spTgt spid="58"/>
                                        </p:tgtEl>
                                        <p:attrNameLst>
                                          <p:attrName>ppt_y</p:attrName>
                                        </p:attrNameLst>
                                      </p:cBhvr>
                                      <p:tavLst>
                                        <p:tav tm="0">
                                          <p:val>
                                            <p:strVal val="#ppt_y-#ppt_h*1.125000"/>
                                          </p:val>
                                        </p:tav>
                                        <p:tav tm="100000">
                                          <p:val>
                                            <p:strVal val="#ppt_y"/>
                                          </p:val>
                                        </p:tav>
                                      </p:tavLst>
                                    </p:anim>
                                    <p:animEffect transition="in" filter="wipe(down)">
                                      <p:cBhvr>
                                        <p:cTn id="124" dur="500"/>
                                        <p:tgtEl>
                                          <p:spTgt spid="58"/>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1" fill="hold" grpId="0" nodeType="clickEffect">
                                  <p:stCondLst>
                                    <p:cond delay="0"/>
                                  </p:stCondLst>
                                  <p:childTnLst>
                                    <p:set>
                                      <p:cBhvr>
                                        <p:cTn id="128" dur="1" fill="hold">
                                          <p:stCondLst>
                                            <p:cond delay="0"/>
                                          </p:stCondLst>
                                        </p:cTn>
                                        <p:tgtEl>
                                          <p:spTgt spid="59"/>
                                        </p:tgtEl>
                                        <p:attrNameLst>
                                          <p:attrName>style.visibility</p:attrName>
                                        </p:attrNameLst>
                                      </p:cBhvr>
                                      <p:to>
                                        <p:strVal val="visible"/>
                                      </p:to>
                                    </p:set>
                                    <p:anim calcmode="lin" valueType="num">
                                      <p:cBhvr additive="base">
                                        <p:cTn id="129" dur="500"/>
                                        <p:tgtEl>
                                          <p:spTgt spid="59"/>
                                        </p:tgtEl>
                                        <p:attrNameLst>
                                          <p:attrName>ppt_y</p:attrName>
                                        </p:attrNameLst>
                                      </p:cBhvr>
                                      <p:tavLst>
                                        <p:tav tm="0">
                                          <p:val>
                                            <p:strVal val="#ppt_y-#ppt_h*1.125000"/>
                                          </p:val>
                                        </p:tav>
                                        <p:tav tm="100000">
                                          <p:val>
                                            <p:strVal val="#ppt_y"/>
                                          </p:val>
                                        </p:tav>
                                      </p:tavLst>
                                    </p:anim>
                                    <p:animEffect transition="in" filter="wipe(down)">
                                      <p:cBhvr>
                                        <p:cTn id="130" dur="500"/>
                                        <p:tgtEl>
                                          <p:spTgt spid="59"/>
                                        </p:tgtEl>
                                      </p:cBhvr>
                                    </p:animEffect>
                                  </p:childTnLst>
                                </p:cTn>
                              </p:par>
                              <p:par>
                                <p:cTn id="131" presetID="12" presetClass="entr" presetSubtype="4"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p:tgtEl>
                                          <p:spTgt spid="60"/>
                                        </p:tgtEl>
                                        <p:attrNameLst>
                                          <p:attrName>ppt_y</p:attrName>
                                        </p:attrNameLst>
                                      </p:cBhvr>
                                      <p:tavLst>
                                        <p:tav tm="0">
                                          <p:val>
                                            <p:strVal val="#ppt_y+#ppt_h*1.125000"/>
                                          </p:val>
                                        </p:tav>
                                        <p:tav tm="100000">
                                          <p:val>
                                            <p:strVal val="#ppt_y"/>
                                          </p:val>
                                        </p:tav>
                                      </p:tavLst>
                                    </p:anim>
                                    <p:animEffect transition="in" filter="wipe(up)">
                                      <p:cBhvr>
                                        <p:cTn id="134" dur="500"/>
                                        <p:tgtEl>
                                          <p:spTgt spid="60"/>
                                        </p:tgtEl>
                                      </p:cBhvr>
                                    </p:animEffect>
                                  </p:childTnLst>
                                </p:cTn>
                              </p:par>
                              <p:par>
                                <p:cTn id="135" presetID="12" presetClass="entr" presetSubtype="8"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additive="base">
                                        <p:cTn id="137" dur="500"/>
                                        <p:tgtEl>
                                          <p:spTgt spid="63"/>
                                        </p:tgtEl>
                                        <p:attrNameLst>
                                          <p:attrName>ppt_x</p:attrName>
                                        </p:attrNameLst>
                                      </p:cBhvr>
                                      <p:tavLst>
                                        <p:tav tm="0">
                                          <p:val>
                                            <p:strVal val="#ppt_x-#ppt_w*1.125000"/>
                                          </p:val>
                                        </p:tav>
                                        <p:tav tm="100000">
                                          <p:val>
                                            <p:strVal val="#ppt_x"/>
                                          </p:val>
                                        </p:tav>
                                      </p:tavLst>
                                    </p:anim>
                                    <p:animEffect transition="in" filter="wipe(right)">
                                      <p:cBhvr>
                                        <p:cTn id="138" dur="500"/>
                                        <p:tgtEl>
                                          <p:spTgt spid="63"/>
                                        </p:tgtEl>
                                      </p:cBhvr>
                                    </p:animEffect>
                                  </p:childTnLst>
                                </p:cTn>
                              </p:par>
                              <p:par>
                                <p:cTn id="139" presetID="12" presetClass="entr" presetSubtype="1"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 calcmode="lin" valueType="num">
                                      <p:cBhvr additive="base">
                                        <p:cTn id="141" dur="500"/>
                                        <p:tgtEl>
                                          <p:spTgt spid="68"/>
                                        </p:tgtEl>
                                        <p:attrNameLst>
                                          <p:attrName>ppt_y</p:attrName>
                                        </p:attrNameLst>
                                      </p:cBhvr>
                                      <p:tavLst>
                                        <p:tav tm="0">
                                          <p:val>
                                            <p:strVal val="#ppt_y-#ppt_h*1.125000"/>
                                          </p:val>
                                        </p:tav>
                                        <p:tav tm="100000">
                                          <p:val>
                                            <p:strVal val="#ppt_y"/>
                                          </p:val>
                                        </p:tav>
                                      </p:tavLst>
                                    </p:anim>
                                    <p:animEffect transition="in" filter="wipe(down)">
                                      <p:cBhvr>
                                        <p:cTn id="1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25" grpId="0" bldLvl="0" animBg="1"/>
      <p:bldP spid="23" grpId="0" bldLvl="0" animBg="1"/>
      <p:bldP spid="33" grpId="0" bldLvl="0" animBg="1"/>
      <p:bldP spid="34" grpId="0" bldLvl="0" animBg="1"/>
      <p:bldP spid="24" grpId="0" bldLvl="0" animBg="1"/>
      <p:bldP spid="26" grpId="0" bldLvl="0" animBg="1"/>
      <p:bldP spid="27" grpId="0" bldLvl="0" animBg="1"/>
      <p:bldP spid="31" grpId="0" bldLvl="0" animBg="1"/>
      <p:bldP spid="32" grpId="0" bldLvl="0" animBg="1"/>
      <p:bldP spid="46" grpId="0" bldLvl="0" animBg="1"/>
      <p:bldP spid="59" grpId="0" bldLvl="0" animBg="1"/>
      <p:bldP spid="60" grpId="0" bldLvl="0" animBg="1"/>
      <p:bldP spid="68"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359237" y="985535"/>
            <a:ext cx="2268000"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560" y="328506"/>
            <a:ext cx="4314830" cy="553998"/>
          </a:xfrm>
          <a:prstGeom prst="rect">
            <a:avLst/>
          </a:prstGeom>
          <a:noFill/>
        </p:spPr>
        <p:txBody>
          <a:bodyPr wrap="square" rtlCol="0">
            <a:spAutoFit/>
          </a:bodyPr>
          <a:lstStyle/>
          <a:p>
            <a:r>
              <a:rPr lang="zh-CN" altLang="en-US" sz="3000" b="1" dirty="0" smtClean="0">
                <a:latin typeface="微软雅黑" panose="020B0503020204020204" charset="-122"/>
                <a:ea typeface="微软雅黑" panose="020B0503020204020204" charset="-122"/>
              </a:rPr>
              <a:t>功能介绍（</a:t>
            </a:r>
            <a:r>
              <a:rPr lang="en-US" altLang="zh-CN" sz="3000" b="1" dirty="0" smtClean="0">
                <a:latin typeface="微软雅黑" panose="020B0503020204020204" charset="-122"/>
                <a:ea typeface="微软雅黑" panose="020B0503020204020204" charset="-122"/>
              </a:rPr>
              <a:t>1</a:t>
            </a:r>
            <a:r>
              <a:rPr lang="zh-CN" altLang="en-US" sz="3000" b="1" dirty="0" smtClean="0">
                <a:latin typeface="微软雅黑" panose="020B0503020204020204" charset="-122"/>
                <a:ea typeface="微软雅黑" panose="020B0503020204020204" charset="-122"/>
              </a:rPr>
              <a:t>）</a:t>
            </a:r>
            <a:endParaRPr lang="zh-CN" altLang="en-US" sz="3000" b="1" dirty="0">
              <a:latin typeface="微软雅黑" panose="020B0503020204020204" charset="-122"/>
              <a:ea typeface="微软雅黑" panose="020B0503020204020204" charset="-122"/>
            </a:endParaRPr>
          </a:p>
        </p:txBody>
      </p:sp>
      <p:sp>
        <p:nvSpPr>
          <p:cNvPr id="7" name="iŝļiďè"/>
          <p:cNvSpPr/>
          <p:nvPr/>
        </p:nvSpPr>
        <p:spPr>
          <a:xfrm rot="2700000">
            <a:off x="5379600" y="2584927"/>
            <a:ext cx="2874868" cy="2352184"/>
          </a:xfrm>
          <a:prstGeom prst="rect">
            <a:avLst/>
          </a:prstGeom>
          <a:grpFill/>
          <a:ln w="9525">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ïśļïḑe"/>
          <p:cNvSpPr/>
          <p:nvPr/>
        </p:nvSpPr>
        <p:spPr>
          <a:xfrm>
            <a:off x="4677749" y="1607233"/>
            <a:ext cx="6341349" cy="4218759"/>
          </a:xfrm>
          <a:custGeom>
            <a:avLst/>
            <a:gdLst>
              <a:gd name="connsiteX0" fmla="*/ 5310554 w 8440615"/>
              <a:gd name="connsiteY0" fmla="*/ 2579077 h 5615354"/>
              <a:gd name="connsiteX1" fmla="*/ 2731477 w 8440615"/>
              <a:gd name="connsiteY1" fmla="*/ 0 h 5615354"/>
              <a:gd name="connsiteX2" fmla="*/ 0 w 8440615"/>
              <a:gd name="connsiteY2" fmla="*/ 2731477 h 5615354"/>
              <a:gd name="connsiteX3" fmla="*/ 2883877 w 8440615"/>
              <a:gd name="connsiteY3" fmla="*/ 5615354 h 5615354"/>
              <a:gd name="connsiteX4" fmla="*/ 8440615 w 8440615"/>
              <a:gd name="connsiteY4" fmla="*/ 58616 h 5615354"/>
              <a:gd name="connsiteX0-1" fmla="*/ 5310554 w 8440615"/>
              <a:gd name="connsiteY0-2" fmla="*/ 2579077 h 5615354"/>
              <a:gd name="connsiteX1-3" fmla="*/ 4190920 w 8440615"/>
              <a:gd name="connsiteY1-4" fmla="*/ 1436871 h 5615354"/>
              <a:gd name="connsiteX2-5" fmla="*/ 2731477 w 8440615"/>
              <a:gd name="connsiteY2-6" fmla="*/ 0 h 5615354"/>
              <a:gd name="connsiteX3-7" fmla="*/ 0 w 8440615"/>
              <a:gd name="connsiteY3-8" fmla="*/ 2731477 h 5615354"/>
              <a:gd name="connsiteX4-9" fmla="*/ 2883877 w 8440615"/>
              <a:gd name="connsiteY4-10" fmla="*/ 5615354 h 5615354"/>
              <a:gd name="connsiteX5" fmla="*/ 8440615 w 8440615"/>
              <a:gd name="connsiteY5" fmla="*/ 58616 h 5615354"/>
              <a:gd name="connsiteX0-11" fmla="*/ 4190920 w 8440615"/>
              <a:gd name="connsiteY0-12" fmla="*/ 1436871 h 5615354"/>
              <a:gd name="connsiteX1-13" fmla="*/ 2731477 w 8440615"/>
              <a:gd name="connsiteY1-14" fmla="*/ 0 h 5615354"/>
              <a:gd name="connsiteX2-15" fmla="*/ 0 w 8440615"/>
              <a:gd name="connsiteY2-16" fmla="*/ 2731477 h 5615354"/>
              <a:gd name="connsiteX3-17" fmla="*/ 2883877 w 8440615"/>
              <a:gd name="connsiteY3-18" fmla="*/ 5615354 h 5615354"/>
              <a:gd name="connsiteX4-19" fmla="*/ 8440615 w 8440615"/>
              <a:gd name="connsiteY4-20" fmla="*/ 58616 h 56153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440615" h="5615354">
                <a:moveTo>
                  <a:pt x="4190920" y="1436871"/>
                </a:moveTo>
                <a:lnTo>
                  <a:pt x="2731477" y="0"/>
                </a:lnTo>
                <a:lnTo>
                  <a:pt x="0" y="2731477"/>
                </a:lnTo>
                <a:lnTo>
                  <a:pt x="2883877" y="5615354"/>
                </a:lnTo>
                <a:lnTo>
                  <a:pt x="8440615" y="58616"/>
                </a:lnTo>
              </a:path>
            </a:pathLst>
          </a:custGeom>
          <a:noFill/>
          <a:ln w="76200" cap="rnd">
            <a:solidFill>
              <a:schemeClr val="tx1">
                <a:lumMod val="40000"/>
                <a:lumOff val="60000"/>
              </a:schemeClr>
            </a:solidFill>
            <a:round/>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 name="íṥľïḓê"/>
          <p:cNvGrpSpPr/>
          <p:nvPr/>
        </p:nvGrpSpPr>
        <p:grpSpPr>
          <a:xfrm>
            <a:off x="5663355" y="3297569"/>
            <a:ext cx="2732753" cy="1108779"/>
            <a:chOff x="8662573" y="1518902"/>
            <a:chExt cx="2578029" cy="1046002"/>
          </a:xfrm>
        </p:grpSpPr>
        <p:sp>
          <p:nvSpPr>
            <p:cNvPr id="31" name="iṧḻíḓè"/>
            <p:cNvSpPr txBox="1"/>
            <p:nvPr/>
          </p:nvSpPr>
          <p:spPr>
            <a:xfrm>
              <a:off x="8662573" y="1839896"/>
              <a:ext cx="2578029" cy="725008"/>
            </a:xfrm>
            <a:prstGeom prst="rect">
              <a:avLst/>
            </a:prstGeom>
            <a:noFill/>
          </p:spPr>
          <p:txBody>
            <a:bodyPr wrap="square" lIns="90000" tIns="46800" rIns="90000" bIns="46800" anchor="t">
              <a:noAutofit/>
            </a:bodyPr>
            <a:lstStyle/>
            <a:p>
              <a:pPr marL="171450" indent="-171450" defTabSz="914400">
                <a:lnSpc>
                  <a:spcPct val="120000"/>
                </a:lnSpc>
                <a:spcBef>
                  <a:spcPct val="0"/>
                </a:spcBef>
                <a:buFont typeface="Wingdings" panose="05000000000000000000" pitchFamily="2" charset="2"/>
                <a:buChar char="ü"/>
                <a:defRPr/>
              </a:pPr>
              <a:r>
                <a:rPr lang="zh-CN" altLang="en-US" sz="1400" b="1" dirty="0" smtClean="0">
                  <a:solidFill>
                    <a:srgbClr val="334C82"/>
                  </a:solidFill>
                  <a:latin typeface="微软雅黑" panose="020B0503020204020204" charset="-122"/>
                  <a:ea typeface="微软雅黑" panose="020B0503020204020204" charset="-122"/>
                </a:rPr>
                <a:t>一般由管理员进行设置</a:t>
              </a:r>
              <a:endParaRPr lang="en-US" altLang="zh-CN" sz="1400" b="1" dirty="0" smtClean="0">
                <a:solidFill>
                  <a:srgbClr val="334C82"/>
                </a:solidFill>
                <a:latin typeface="微软雅黑" panose="020B0503020204020204" charset="-122"/>
                <a:ea typeface="微软雅黑" panose="020B0503020204020204" charset="-122"/>
              </a:endParaRPr>
            </a:p>
            <a:p>
              <a:pPr marL="171450" indent="-171450" defTabSz="914400">
                <a:lnSpc>
                  <a:spcPct val="120000"/>
                </a:lnSpc>
                <a:spcBef>
                  <a:spcPct val="0"/>
                </a:spcBef>
                <a:buFont typeface="Wingdings" panose="05000000000000000000" pitchFamily="2" charset="2"/>
                <a:buChar char="ü"/>
                <a:defRPr/>
              </a:pPr>
              <a:r>
                <a:rPr lang="zh-CN" altLang="en-US" sz="1400" b="1" dirty="0" smtClean="0">
                  <a:solidFill>
                    <a:srgbClr val="334C82"/>
                  </a:solidFill>
                  <a:latin typeface="微软雅黑" panose="020B0503020204020204" charset="-122"/>
                  <a:ea typeface="微软雅黑" panose="020B0503020204020204" charset="-122"/>
                </a:rPr>
                <a:t>若需要采用二级管理，则部分设置可由二级管理员进行</a:t>
              </a:r>
              <a:endParaRPr lang="zh-CN" altLang="en-US" sz="1400" b="1" dirty="0">
                <a:solidFill>
                  <a:srgbClr val="334C82"/>
                </a:solidFill>
                <a:latin typeface="微软雅黑" panose="020B0503020204020204" charset="-122"/>
                <a:ea typeface="微软雅黑" panose="020B0503020204020204" charset="-122"/>
              </a:endParaRPr>
            </a:p>
          </p:txBody>
        </p:sp>
        <p:sp>
          <p:nvSpPr>
            <p:cNvPr id="32" name="îṩliḍè"/>
            <p:cNvSpPr/>
            <p:nvPr/>
          </p:nvSpPr>
          <p:spPr>
            <a:xfrm>
              <a:off x="8662573" y="1518902"/>
              <a:ext cx="2578029" cy="320994"/>
            </a:xfrm>
            <a:prstGeom prst="rect">
              <a:avLst/>
            </a:prstGeom>
          </p:spPr>
          <p:txBody>
            <a:bodyPr wrap="none" lIns="90000" tIns="46800" rIns="90000" bIns="46800" anchor="b">
              <a:noAutofit/>
            </a:bodyPr>
            <a:lstStyle/>
            <a:p>
              <a:pPr lvl="0" defTabSz="914400">
                <a:spcBef>
                  <a:spcPct val="0"/>
                </a:spcBef>
                <a:defRPr/>
              </a:pPr>
              <a:r>
                <a:rPr lang="zh-CN" altLang="en-US" sz="2000" b="1" dirty="0" smtClean="0">
                  <a:solidFill>
                    <a:srgbClr val="334C82"/>
                  </a:solidFill>
                  <a:latin typeface="微软雅黑" panose="020B0503020204020204" charset="-122"/>
                  <a:ea typeface="微软雅黑" panose="020B0503020204020204" charset="-122"/>
                </a:rPr>
                <a:t>使用前的准备</a:t>
              </a:r>
              <a:endParaRPr lang="zh-CN" altLang="en-US" sz="2000" b="1" dirty="0">
                <a:solidFill>
                  <a:srgbClr val="334C82"/>
                </a:solidFill>
                <a:latin typeface="微软雅黑" panose="020B0503020204020204" charset="-122"/>
                <a:ea typeface="微软雅黑" panose="020B0503020204020204" charset="-122"/>
              </a:endParaRPr>
            </a:p>
          </p:txBody>
        </p:sp>
      </p:grpSp>
      <p:grpSp>
        <p:nvGrpSpPr>
          <p:cNvPr id="10" name="ï$1iḍè"/>
          <p:cNvGrpSpPr/>
          <p:nvPr/>
        </p:nvGrpSpPr>
        <p:grpSpPr>
          <a:xfrm>
            <a:off x="292561" y="3854153"/>
            <a:ext cx="5517939" cy="2042738"/>
            <a:chOff x="8662569" y="1532827"/>
            <a:chExt cx="3469761" cy="1927083"/>
          </a:xfrm>
        </p:grpSpPr>
        <p:sp>
          <p:nvSpPr>
            <p:cNvPr id="29" name="ï$liḍé"/>
            <p:cNvSpPr txBox="1"/>
            <p:nvPr/>
          </p:nvSpPr>
          <p:spPr>
            <a:xfrm>
              <a:off x="8684473" y="2121694"/>
              <a:ext cx="3447857" cy="1338216"/>
            </a:xfrm>
            <a:prstGeom prst="rect">
              <a:avLst/>
            </a:prstGeom>
            <a:noFill/>
          </p:spPr>
          <p:txBody>
            <a:bodyPr wrap="square" lIns="90000" tIns="46800" rIns="90000" bIns="46800" anchor="t">
              <a:noAutofit/>
            </a:bodyPr>
            <a:lstStyle/>
            <a:p>
              <a:pPr marL="342900" indent="-342900" defTabSz="914400">
                <a:lnSpc>
                  <a:spcPct val="120000"/>
                </a:lnSpc>
                <a:spcBef>
                  <a:spcPct val="0"/>
                </a:spcBef>
                <a:buFont typeface="Wingdings" panose="05000000000000000000" pitchFamily="2" charset="2"/>
                <a:buChar char="ü"/>
                <a:defRPr/>
              </a:pPr>
              <a:r>
                <a:rPr lang="zh-CN" altLang="en-US" sz="2000" dirty="0">
                  <a:solidFill>
                    <a:srgbClr val="334C82"/>
                  </a:solidFill>
                  <a:latin typeface="微软雅黑" panose="020B0503020204020204" charset="-122"/>
                  <a:ea typeface="微软雅黑" panose="020B0503020204020204" charset="-122"/>
                </a:rPr>
                <a:t>是</a:t>
              </a:r>
              <a:r>
                <a:rPr lang="zh-CN" altLang="zh-CN" sz="2000" dirty="0" smtClean="0">
                  <a:solidFill>
                    <a:srgbClr val="334C82"/>
                  </a:solidFill>
                  <a:latin typeface="微软雅黑" panose="020B0503020204020204" charset="-122"/>
                  <a:ea typeface="微软雅黑" panose="020B0503020204020204" charset="-122"/>
                </a:rPr>
                <a:t>教师</a:t>
              </a:r>
              <a:r>
                <a:rPr lang="zh-CN" altLang="zh-CN" sz="2000" dirty="0">
                  <a:solidFill>
                    <a:srgbClr val="334C82"/>
                  </a:solidFill>
                  <a:latin typeface="微软雅黑" panose="020B0503020204020204" charset="-122"/>
                  <a:ea typeface="微软雅黑" panose="020B0503020204020204" charset="-122"/>
                </a:rPr>
                <a:t>和学生</a:t>
              </a:r>
              <a:r>
                <a:rPr lang="zh-CN" altLang="zh-CN" sz="2000" dirty="0" smtClean="0">
                  <a:solidFill>
                    <a:srgbClr val="334C82"/>
                  </a:solidFill>
                  <a:latin typeface="微软雅黑" panose="020B0503020204020204" charset="-122"/>
                  <a:ea typeface="微软雅黑" panose="020B0503020204020204" charset="-122"/>
                </a:rPr>
                <a:t>账号</a:t>
              </a:r>
              <a:r>
                <a:rPr lang="zh-CN" altLang="en-US" sz="2000" dirty="0" smtClean="0">
                  <a:solidFill>
                    <a:srgbClr val="334C82"/>
                  </a:solidFill>
                  <a:latin typeface="微软雅黑" panose="020B0503020204020204" charset="-122"/>
                  <a:ea typeface="微软雅黑" panose="020B0503020204020204" charset="-122"/>
                </a:rPr>
                <a:t>启用时</a:t>
              </a:r>
              <a:r>
                <a:rPr lang="zh-CN" altLang="zh-CN" sz="2000" dirty="0" smtClean="0">
                  <a:solidFill>
                    <a:srgbClr val="334C82"/>
                  </a:solidFill>
                  <a:latin typeface="微软雅黑" panose="020B0503020204020204" charset="-122"/>
                  <a:ea typeface="微软雅黑" panose="020B0503020204020204" charset="-122"/>
                </a:rPr>
                <a:t>的</a:t>
              </a:r>
              <a:r>
                <a:rPr lang="zh-CN" altLang="zh-CN" sz="2000" dirty="0">
                  <a:solidFill>
                    <a:srgbClr val="334C82"/>
                  </a:solidFill>
                  <a:latin typeface="微软雅黑" panose="020B0503020204020204" charset="-122"/>
                  <a:ea typeface="微软雅黑" panose="020B0503020204020204" charset="-122"/>
                </a:rPr>
                <a:t>验证</a:t>
              </a:r>
              <a:r>
                <a:rPr lang="zh-CN" altLang="zh-CN" sz="2000" dirty="0" smtClean="0">
                  <a:solidFill>
                    <a:srgbClr val="334C82"/>
                  </a:solidFill>
                  <a:latin typeface="微软雅黑" panose="020B0503020204020204" charset="-122"/>
                  <a:ea typeface="微软雅黑" panose="020B0503020204020204" charset="-122"/>
                </a:rPr>
                <a:t>范围</a:t>
              </a:r>
              <a:endParaRPr lang="en-US" altLang="zh-CN" sz="2000" dirty="0">
                <a:solidFill>
                  <a:srgbClr val="334C82"/>
                </a:solidFill>
                <a:latin typeface="微软雅黑" panose="020B0503020204020204" charset="-122"/>
                <a:ea typeface="微软雅黑" panose="020B0503020204020204" charset="-122"/>
              </a:endParaRPr>
            </a:p>
            <a:p>
              <a:pPr marL="342900" indent="-342900" defTabSz="914400">
                <a:lnSpc>
                  <a:spcPct val="120000"/>
                </a:lnSpc>
                <a:spcBef>
                  <a:spcPct val="0"/>
                </a:spcBef>
                <a:buFont typeface="Wingdings" panose="05000000000000000000" pitchFamily="2" charset="2"/>
                <a:buChar char="ü"/>
                <a:defRPr/>
              </a:pPr>
              <a:r>
                <a:rPr lang="zh-CN" altLang="en-US" sz="2000" dirty="0" smtClean="0">
                  <a:solidFill>
                    <a:srgbClr val="334C82"/>
                  </a:solidFill>
                  <a:latin typeface="微软雅黑" panose="020B0503020204020204" charset="-122"/>
                  <a:ea typeface="微软雅黑" panose="020B0503020204020204" charset="-122"/>
                </a:rPr>
                <a:t>教师和学生账号用邮箱接收验证码方式启用</a:t>
              </a:r>
              <a:endParaRPr lang="zh-CN" altLang="en-US" sz="2000" dirty="0">
                <a:solidFill>
                  <a:srgbClr val="334C82"/>
                </a:solidFill>
                <a:latin typeface="微软雅黑" panose="020B0503020204020204" charset="-122"/>
                <a:ea typeface="微软雅黑" panose="020B0503020204020204" charset="-122"/>
              </a:endParaRPr>
            </a:p>
          </p:txBody>
        </p:sp>
        <p:sp>
          <p:nvSpPr>
            <p:cNvPr id="30" name="iṩḷiďè"/>
            <p:cNvSpPr/>
            <p:nvPr/>
          </p:nvSpPr>
          <p:spPr>
            <a:xfrm>
              <a:off x="8662569" y="1532827"/>
              <a:ext cx="2852187" cy="588867"/>
            </a:xfrm>
            <a:prstGeom prst="rect">
              <a:avLst/>
            </a:prstGeom>
          </p:spPr>
          <p:txBody>
            <a:bodyPr wrap="none" lIns="90000" tIns="46800" rIns="90000" bIns="46800" anchor="b">
              <a:noAutofit/>
            </a:bodyPr>
            <a:lstStyle/>
            <a:p>
              <a:pPr lvl="0" algn="r" defTabSz="914400">
                <a:spcBef>
                  <a:spcPct val="0"/>
                </a:spcBef>
                <a:defRPr/>
              </a:pPr>
              <a:r>
                <a:rPr lang="zh-CN" altLang="en-US" sz="3000" b="1" dirty="0">
                  <a:solidFill>
                    <a:srgbClr val="334C82"/>
                  </a:solidFill>
                  <a:latin typeface="微软雅黑" panose="020B0503020204020204" charset="-122"/>
                  <a:ea typeface="微软雅黑" panose="020B0503020204020204" charset="-122"/>
                </a:rPr>
                <a:t>导入</a:t>
              </a:r>
              <a:r>
                <a:rPr lang="zh-CN" altLang="en-US" sz="3000" b="1" dirty="0" smtClean="0">
                  <a:solidFill>
                    <a:srgbClr val="334C82"/>
                  </a:solidFill>
                  <a:latin typeface="微软雅黑" panose="020B0503020204020204" charset="-122"/>
                  <a:ea typeface="微软雅黑" panose="020B0503020204020204" charset="-122"/>
                </a:rPr>
                <a:t>教师</a:t>
              </a:r>
              <a:r>
                <a:rPr lang="en-US" altLang="zh-CN" sz="3000" b="1" dirty="0" smtClean="0">
                  <a:solidFill>
                    <a:srgbClr val="334C82"/>
                  </a:solidFill>
                  <a:latin typeface="微软雅黑" panose="020B0503020204020204" charset="-122"/>
                  <a:ea typeface="微软雅黑" panose="020B0503020204020204" charset="-122"/>
                </a:rPr>
                <a:t>/</a:t>
              </a:r>
              <a:r>
                <a:rPr lang="zh-CN" altLang="en-US" sz="3000" b="1" dirty="0" smtClean="0">
                  <a:solidFill>
                    <a:srgbClr val="334C82"/>
                  </a:solidFill>
                  <a:latin typeface="微软雅黑" panose="020B0503020204020204" charset="-122"/>
                  <a:ea typeface="微软雅黑" panose="020B0503020204020204" charset="-122"/>
                </a:rPr>
                <a:t>助教和</a:t>
              </a:r>
              <a:r>
                <a:rPr lang="zh-CN" altLang="en-US" sz="3000" b="1" dirty="0">
                  <a:solidFill>
                    <a:srgbClr val="334C82"/>
                  </a:solidFill>
                  <a:latin typeface="微软雅黑" panose="020B0503020204020204" charset="-122"/>
                  <a:ea typeface="微软雅黑" panose="020B0503020204020204" charset="-122"/>
                </a:rPr>
                <a:t>学生账号</a:t>
              </a:r>
              <a:endParaRPr lang="zh-CN" altLang="en-US" sz="3000" b="1" dirty="0">
                <a:solidFill>
                  <a:srgbClr val="334C82"/>
                </a:solidFill>
                <a:latin typeface="微软雅黑" panose="020B0503020204020204" charset="-122"/>
                <a:ea typeface="微软雅黑" panose="020B0503020204020204" charset="-122"/>
              </a:endParaRPr>
            </a:p>
          </p:txBody>
        </p:sp>
      </p:grpSp>
      <p:grpSp>
        <p:nvGrpSpPr>
          <p:cNvPr id="11" name="iṩḷïḑe"/>
          <p:cNvGrpSpPr/>
          <p:nvPr/>
        </p:nvGrpSpPr>
        <p:grpSpPr>
          <a:xfrm>
            <a:off x="8241738" y="3747635"/>
            <a:ext cx="3792134" cy="2972445"/>
            <a:chOff x="7897700" y="1507387"/>
            <a:chExt cx="3577429" cy="2804152"/>
          </a:xfrm>
        </p:grpSpPr>
        <p:sp>
          <p:nvSpPr>
            <p:cNvPr id="27" name="isḷïḓê"/>
            <p:cNvSpPr txBox="1"/>
            <p:nvPr/>
          </p:nvSpPr>
          <p:spPr>
            <a:xfrm>
              <a:off x="7897700" y="2074207"/>
              <a:ext cx="3577429" cy="2237332"/>
            </a:xfrm>
            <a:prstGeom prst="rect">
              <a:avLst/>
            </a:prstGeom>
            <a:noFill/>
          </p:spPr>
          <p:txBody>
            <a:bodyPr wrap="square" lIns="90000" tIns="46800" rIns="90000" bIns="46800" anchor="t">
              <a:noAutofit/>
            </a:bodyPr>
            <a:lstStyle/>
            <a:p>
              <a:pPr marL="342900" indent="-342900" defTabSz="914400">
                <a:lnSpc>
                  <a:spcPct val="120000"/>
                </a:lnSpc>
                <a:spcBef>
                  <a:spcPct val="0"/>
                </a:spcBef>
                <a:buFont typeface="Wingdings" panose="05000000000000000000" pitchFamily="2" charset="2"/>
                <a:buChar char="ü"/>
                <a:defRPr/>
              </a:pPr>
              <a:r>
                <a:rPr lang="zh-CN" altLang="en-US" sz="2000" dirty="0" smtClean="0">
                  <a:solidFill>
                    <a:srgbClr val="334C82"/>
                  </a:solidFill>
                  <a:latin typeface="微软雅黑" panose="020B0503020204020204" charset="-122"/>
                  <a:ea typeface="微软雅黑" panose="020B0503020204020204" charset="-122"/>
                </a:rPr>
                <a:t>课程作为导师和学生认领和关联的范围</a:t>
              </a:r>
              <a:endParaRPr lang="en-US" altLang="zh-CN" sz="2000" dirty="0" smtClean="0">
                <a:solidFill>
                  <a:srgbClr val="334C82"/>
                </a:solidFill>
                <a:latin typeface="微软雅黑" panose="020B0503020204020204" charset="-122"/>
                <a:ea typeface="微软雅黑" panose="020B0503020204020204" charset="-122"/>
              </a:endParaRPr>
            </a:p>
            <a:p>
              <a:pPr marL="342900" indent="-342900" defTabSz="914400">
                <a:lnSpc>
                  <a:spcPct val="120000"/>
                </a:lnSpc>
                <a:spcBef>
                  <a:spcPct val="0"/>
                </a:spcBef>
                <a:buFont typeface="Wingdings" panose="05000000000000000000" pitchFamily="2" charset="2"/>
                <a:buChar char="ü"/>
                <a:defRPr/>
              </a:pPr>
              <a:endParaRPr lang="en-US" altLang="zh-CN" sz="2000" dirty="0" smtClean="0">
                <a:solidFill>
                  <a:srgbClr val="334C82"/>
                </a:solidFill>
                <a:latin typeface="微软雅黑" panose="020B0503020204020204" charset="-122"/>
                <a:ea typeface="微软雅黑" panose="020B0503020204020204" charset="-122"/>
              </a:endParaRPr>
            </a:p>
            <a:p>
              <a:pPr marL="342900" indent="-342900" defTabSz="914400">
                <a:lnSpc>
                  <a:spcPct val="120000"/>
                </a:lnSpc>
                <a:spcBef>
                  <a:spcPct val="0"/>
                </a:spcBef>
                <a:buFont typeface="Wingdings" panose="05000000000000000000" pitchFamily="2" charset="2"/>
                <a:buChar char="ü"/>
                <a:defRPr/>
              </a:pPr>
              <a:endParaRPr lang="zh-CN" altLang="en-US" sz="2000" dirty="0"/>
            </a:p>
          </p:txBody>
        </p:sp>
        <p:sp>
          <p:nvSpPr>
            <p:cNvPr id="28" name="î$1iḋè"/>
            <p:cNvSpPr/>
            <p:nvPr/>
          </p:nvSpPr>
          <p:spPr>
            <a:xfrm>
              <a:off x="8517224" y="1507387"/>
              <a:ext cx="2683200" cy="563437"/>
            </a:xfrm>
            <a:prstGeom prst="rect">
              <a:avLst/>
            </a:prstGeom>
          </p:spPr>
          <p:txBody>
            <a:bodyPr wrap="none" lIns="90000" tIns="46800" rIns="90000" bIns="46800" anchor="b">
              <a:noAutofit/>
            </a:bodyPr>
            <a:lstStyle/>
            <a:p>
              <a:pPr lvl="0" defTabSz="914400">
                <a:spcBef>
                  <a:spcPct val="0"/>
                </a:spcBef>
                <a:defRPr/>
              </a:pPr>
              <a:r>
                <a:rPr lang="zh-CN" altLang="en-US" sz="3000" b="1" dirty="0">
                  <a:solidFill>
                    <a:srgbClr val="334C82"/>
                  </a:solidFill>
                  <a:latin typeface="微软雅黑" panose="020B0503020204020204" charset="-122"/>
                  <a:ea typeface="微软雅黑" panose="020B0503020204020204" charset="-122"/>
                </a:rPr>
                <a:t>导入课程信息</a:t>
              </a:r>
              <a:endParaRPr lang="zh-CN" altLang="en-US" sz="3000" b="1" dirty="0">
                <a:solidFill>
                  <a:srgbClr val="334C82"/>
                </a:solidFill>
                <a:latin typeface="微软雅黑" panose="020B0503020204020204" charset="-122"/>
                <a:ea typeface="微软雅黑" panose="020B0503020204020204" charset="-122"/>
              </a:endParaRPr>
            </a:p>
          </p:txBody>
        </p:sp>
      </p:grpSp>
      <p:grpSp>
        <p:nvGrpSpPr>
          <p:cNvPr id="12" name="ïṡḻíḑê"/>
          <p:cNvGrpSpPr/>
          <p:nvPr/>
        </p:nvGrpSpPr>
        <p:grpSpPr>
          <a:xfrm>
            <a:off x="292561" y="1335627"/>
            <a:ext cx="5076120" cy="1731666"/>
            <a:chOff x="8662573" y="1518902"/>
            <a:chExt cx="2578029" cy="1192393"/>
          </a:xfrm>
        </p:grpSpPr>
        <p:sp>
          <p:nvSpPr>
            <p:cNvPr id="25" name="îṧḻiḍe"/>
            <p:cNvSpPr txBox="1"/>
            <p:nvPr/>
          </p:nvSpPr>
          <p:spPr>
            <a:xfrm>
              <a:off x="8662573" y="1839896"/>
              <a:ext cx="2578029" cy="871399"/>
            </a:xfrm>
            <a:prstGeom prst="rect">
              <a:avLst/>
            </a:prstGeom>
            <a:noFill/>
          </p:spPr>
          <p:txBody>
            <a:bodyPr wrap="square" lIns="90000" tIns="46800" rIns="90000" bIns="46800" anchor="t">
              <a:noAutofit/>
            </a:bodyPr>
            <a:lstStyle/>
            <a:p>
              <a:pPr marL="285750" indent="-285750" algn="r" defTabSz="914400">
                <a:lnSpc>
                  <a:spcPct val="120000"/>
                </a:lnSpc>
                <a:spcBef>
                  <a:spcPct val="0"/>
                </a:spcBef>
                <a:buFont typeface="Wingdings" panose="05000000000000000000" pitchFamily="2" charset="2"/>
                <a:buChar char="ü"/>
                <a:defRPr/>
              </a:pPr>
              <a:r>
                <a:rPr lang="zh-CN" altLang="en-US" sz="2000" dirty="0">
                  <a:solidFill>
                    <a:srgbClr val="334C82"/>
                  </a:solidFill>
                  <a:latin typeface="微软雅黑" panose="020B0503020204020204" charset="-122"/>
                  <a:ea typeface="微软雅黑" panose="020B0503020204020204" charset="-122"/>
                </a:rPr>
                <a:t>若需要使用二级管理，可创建</a:t>
              </a:r>
              <a:endParaRPr lang="en-US" altLang="zh-CN" sz="2000" dirty="0">
                <a:solidFill>
                  <a:srgbClr val="334C82"/>
                </a:solidFill>
                <a:latin typeface="微软雅黑" panose="020B0503020204020204" charset="-122"/>
                <a:ea typeface="微软雅黑" panose="020B0503020204020204" charset="-122"/>
              </a:endParaRPr>
            </a:p>
            <a:p>
              <a:pPr marL="285750" indent="-285750" algn="r" defTabSz="914400">
                <a:lnSpc>
                  <a:spcPct val="120000"/>
                </a:lnSpc>
                <a:spcBef>
                  <a:spcPct val="0"/>
                </a:spcBef>
                <a:buFont typeface="Wingdings" panose="05000000000000000000" pitchFamily="2" charset="2"/>
                <a:buChar char="ü"/>
                <a:defRPr/>
              </a:pPr>
              <a:r>
                <a:rPr lang="zh-CN" altLang="en-US" sz="2000" dirty="0" smtClean="0">
                  <a:solidFill>
                    <a:srgbClr val="334C82"/>
                  </a:solidFill>
                  <a:latin typeface="微软雅黑" panose="020B0503020204020204" charset="-122"/>
                  <a:ea typeface="微软雅黑" panose="020B0503020204020204" charset="-122"/>
                </a:rPr>
                <a:t>若</a:t>
              </a:r>
              <a:r>
                <a:rPr lang="zh-CN" altLang="en-US" sz="2000" dirty="0">
                  <a:solidFill>
                    <a:srgbClr val="334C82"/>
                  </a:solidFill>
                  <a:latin typeface="微软雅黑" panose="020B0503020204020204" charset="-122"/>
                  <a:ea typeface="微软雅黑" panose="020B0503020204020204" charset="-122"/>
                </a:rPr>
                <a:t>不需要使用二级管理，可略过该操作</a:t>
              </a:r>
              <a:endParaRPr lang="zh-CN" altLang="en-US" sz="2000" dirty="0">
                <a:solidFill>
                  <a:srgbClr val="334C82"/>
                </a:solidFill>
                <a:latin typeface="微软雅黑" panose="020B0503020204020204" charset="-122"/>
                <a:ea typeface="微软雅黑" panose="020B0503020204020204" charset="-122"/>
              </a:endParaRPr>
            </a:p>
          </p:txBody>
        </p:sp>
        <p:sp>
          <p:nvSpPr>
            <p:cNvPr id="26" name="ïšliḍé"/>
            <p:cNvSpPr/>
            <p:nvPr/>
          </p:nvSpPr>
          <p:spPr>
            <a:xfrm>
              <a:off x="8662573" y="1518902"/>
              <a:ext cx="2578029" cy="320994"/>
            </a:xfrm>
            <a:prstGeom prst="rect">
              <a:avLst/>
            </a:prstGeom>
          </p:spPr>
          <p:txBody>
            <a:bodyPr wrap="none" lIns="90000" tIns="46800" rIns="90000" bIns="46800" anchor="b">
              <a:noAutofit/>
            </a:bodyPr>
            <a:lstStyle/>
            <a:p>
              <a:pPr lvl="0" algn="r" defTabSz="914400">
                <a:spcBef>
                  <a:spcPct val="0"/>
                </a:spcBef>
                <a:defRPr/>
              </a:pPr>
              <a:r>
                <a:rPr lang="zh-CN" altLang="en-US" sz="3000" b="1" dirty="0">
                  <a:solidFill>
                    <a:srgbClr val="334C82"/>
                  </a:solidFill>
                  <a:latin typeface="微软雅黑" panose="020B0503020204020204" charset="-122"/>
                  <a:ea typeface="微软雅黑" panose="020B0503020204020204" charset="-122"/>
                </a:rPr>
                <a:t>创建二级管理员（院系）账号</a:t>
              </a:r>
              <a:endParaRPr lang="zh-CN" altLang="en-US" sz="3000" b="1" dirty="0">
                <a:solidFill>
                  <a:srgbClr val="334C82"/>
                </a:solidFill>
                <a:latin typeface="微软雅黑" panose="020B0503020204020204" charset="-122"/>
                <a:ea typeface="微软雅黑" panose="020B0503020204020204" charset="-122"/>
              </a:endParaRPr>
            </a:p>
          </p:txBody>
        </p:sp>
      </p:grpSp>
      <p:sp>
        <p:nvSpPr>
          <p:cNvPr id="23" name="iŝḻiḑe"/>
          <p:cNvSpPr/>
          <p:nvPr/>
        </p:nvSpPr>
        <p:spPr>
          <a:xfrm>
            <a:off x="7504134" y="2356719"/>
            <a:ext cx="535011" cy="53501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íṧļíḍè"/>
          <p:cNvSpPr/>
          <p:nvPr/>
        </p:nvSpPr>
        <p:spPr>
          <a:xfrm>
            <a:off x="5395850" y="2413247"/>
            <a:ext cx="535011" cy="535011"/>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î$1îḋê"/>
          <p:cNvSpPr/>
          <p:nvPr/>
        </p:nvSpPr>
        <p:spPr>
          <a:xfrm>
            <a:off x="5459905" y="4442053"/>
            <a:ext cx="535011" cy="53501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ïṣḷïďe"/>
          <p:cNvSpPr/>
          <p:nvPr/>
        </p:nvSpPr>
        <p:spPr>
          <a:xfrm>
            <a:off x="8914362" y="3213773"/>
            <a:ext cx="535011" cy="53501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23" grpId="0" bldLvl="0" animBg="1"/>
      <p:bldP spid="21" grpId="0" bldLvl="0" animBg="1"/>
      <p:bldP spid="19" grpId="0" bldLvl="0" animBg="1"/>
      <p:bldP spid="17"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359237" y="985535"/>
            <a:ext cx="2268000"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92560" y="328506"/>
            <a:ext cx="4314830" cy="553998"/>
          </a:xfrm>
          <a:prstGeom prst="rect">
            <a:avLst/>
          </a:prstGeom>
          <a:noFill/>
        </p:spPr>
        <p:txBody>
          <a:bodyPr wrap="square" rtlCol="0">
            <a:spAutoFit/>
          </a:bodyPr>
          <a:lstStyle/>
          <a:p>
            <a:r>
              <a:rPr lang="zh-CN" altLang="en-US" sz="3000" b="1" dirty="0" smtClean="0">
                <a:latin typeface="微软雅黑" panose="020B0503020204020204" charset="-122"/>
                <a:ea typeface="微软雅黑" panose="020B0503020204020204" charset="-122"/>
              </a:rPr>
              <a:t>功能介绍（</a:t>
            </a:r>
            <a:r>
              <a:rPr lang="en-US" altLang="zh-CN" sz="3000" b="1" dirty="0" smtClean="0">
                <a:latin typeface="微软雅黑" panose="020B0503020204020204" charset="-122"/>
                <a:ea typeface="微软雅黑" panose="020B0503020204020204" charset="-122"/>
              </a:rPr>
              <a:t>2</a:t>
            </a:r>
            <a:r>
              <a:rPr lang="zh-CN" altLang="en-US" sz="3000" b="1" dirty="0" smtClean="0">
                <a:latin typeface="微软雅黑" panose="020B0503020204020204" charset="-122"/>
                <a:ea typeface="微软雅黑" panose="020B0503020204020204" charset="-122"/>
              </a:rPr>
              <a:t>）</a:t>
            </a:r>
            <a:endParaRPr lang="zh-CN" altLang="en-US" sz="3000" b="1" dirty="0">
              <a:latin typeface="微软雅黑" panose="020B0503020204020204" charset="-122"/>
              <a:ea typeface="微软雅黑" panose="020B0503020204020204" charset="-122"/>
            </a:endParaRPr>
          </a:p>
        </p:txBody>
      </p:sp>
      <p:sp>
        <p:nvSpPr>
          <p:cNvPr id="33" name="íṥľíḍe"/>
          <p:cNvSpPr/>
          <p:nvPr/>
        </p:nvSpPr>
        <p:spPr>
          <a:xfrm>
            <a:off x="683322" y="3279742"/>
            <a:ext cx="10800000" cy="208316"/>
          </a:xfrm>
          <a:prstGeom prst="rect">
            <a:avLst/>
          </a:prstGeom>
          <a:pattFill prst="lt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p>
        </p:txBody>
      </p:sp>
      <p:sp>
        <p:nvSpPr>
          <p:cNvPr id="34" name="îşḻîḍe"/>
          <p:cNvSpPr/>
          <p:nvPr/>
        </p:nvSpPr>
        <p:spPr>
          <a:xfrm>
            <a:off x="683322" y="3278537"/>
            <a:ext cx="3600000" cy="2083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p>
        </p:txBody>
      </p:sp>
      <p:sp>
        <p:nvSpPr>
          <p:cNvPr id="35" name="iSḻíḋe"/>
          <p:cNvSpPr/>
          <p:nvPr/>
        </p:nvSpPr>
        <p:spPr>
          <a:xfrm>
            <a:off x="683322" y="1505852"/>
            <a:ext cx="536273" cy="536273"/>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t>01</a:t>
            </a:r>
            <a:endParaRPr b="1" dirty="0"/>
          </a:p>
        </p:txBody>
      </p:sp>
      <p:sp>
        <p:nvSpPr>
          <p:cNvPr id="36" name="îṣliḍè"/>
          <p:cNvSpPr/>
          <p:nvPr/>
        </p:nvSpPr>
        <p:spPr bwMode="auto">
          <a:xfrm>
            <a:off x="1219595" y="1384018"/>
            <a:ext cx="3387795" cy="7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3000" b="1" dirty="0" smtClean="0">
                <a:solidFill>
                  <a:srgbClr val="334C82"/>
                </a:solidFill>
                <a:latin typeface="微软雅黑" panose="020B0503020204020204" charset="-122"/>
                <a:ea typeface="微软雅黑" panose="020B0503020204020204" charset="-122"/>
              </a:rPr>
              <a:t>教师</a:t>
            </a:r>
            <a:r>
              <a:rPr lang="en-US" altLang="zh-CN" sz="3000" b="1" dirty="0" smtClean="0">
                <a:solidFill>
                  <a:srgbClr val="334C82"/>
                </a:solidFill>
                <a:latin typeface="微软雅黑" panose="020B0503020204020204" charset="-122"/>
                <a:ea typeface="微软雅黑" panose="020B0503020204020204" charset="-122"/>
              </a:rPr>
              <a:t>/</a:t>
            </a:r>
            <a:r>
              <a:rPr lang="zh-CN" altLang="en-US" sz="3000" b="1" dirty="0" smtClean="0">
                <a:solidFill>
                  <a:srgbClr val="334C82"/>
                </a:solidFill>
                <a:latin typeface="微软雅黑" panose="020B0503020204020204" charset="-122"/>
                <a:ea typeface="微软雅黑" panose="020B0503020204020204" charset="-122"/>
              </a:rPr>
              <a:t>助教认领课程</a:t>
            </a:r>
            <a:endParaRPr lang="en-US" altLang="zh-CN" sz="3000" b="1" dirty="0" smtClean="0">
              <a:solidFill>
                <a:srgbClr val="334C82"/>
              </a:solidFill>
              <a:latin typeface="微软雅黑" panose="020B0503020204020204" charset="-122"/>
              <a:ea typeface="微软雅黑" panose="020B0503020204020204" charset="-122"/>
            </a:endParaRPr>
          </a:p>
        </p:txBody>
      </p:sp>
      <p:sp>
        <p:nvSpPr>
          <p:cNvPr id="40" name="矩形 39"/>
          <p:cNvSpPr/>
          <p:nvPr/>
        </p:nvSpPr>
        <p:spPr>
          <a:xfrm>
            <a:off x="683323" y="2145748"/>
            <a:ext cx="3600000" cy="1015663"/>
          </a:xfrm>
          <a:prstGeom prst="rect">
            <a:avLst/>
          </a:prstGeom>
        </p:spPr>
        <p:txBody>
          <a:bodyPr wrap="square">
            <a:spAutoFit/>
          </a:bodyPr>
          <a:lstStyle/>
          <a:p>
            <a:pPr marL="342900" indent="-342900">
              <a:spcBef>
                <a:spcPct val="0"/>
              </a:spcBef>
              <a:buFont typeface="Wingdings" panose="05000000000000000000" pitchFamily="2" charset="2"/>
              <a:buChar char="ü"/>
            </a:pPr>
            <a:r>
              <a:rPr lang="zh-CN" altLang="en-US" sz="2000" dirty="0" smtClean="0">
                <a:solidFill>
                  <a:srgbClr val="334C82"/>
                </a:solidFill>
                <a:latin typeface="微软雅黑" panose="020B0503020204020204" charset="-122"/>
                <a:ea typeface="微软雅黑" panose="020B0503020204020204" charset="-122"/>
              </a:rPr>
              <a:t>从全部课程中筛选、认领</a:t>
            </a:r>
            <a:endParaRPr lang="en-US" altLang="zh-CN" sz="2000" dirty="0" smtClean="0">
              <a:solidFill>
                <a:srgbClr val="334C82"/>
              </a:solidFill>
              <a:latin typeface="微软雅黑" panose="020B0503020204020204" charset="-122"/>
              <a:ea typeface="微软雅黑" panose="020B0503020204020204" charset="-122"/>
            </a:endParaRPr>
          </a:p>
          <a:p>
            <a:pPr marL="342900" indent="-342900">
              <a:spcBef>
                <a:spcPct val="0"/>
              </a:spcBef>
              <a:buFont typeface="Wingdings" panose="05000000000000000000" pitchFamily="2" charset="2"/>
              <a:buChar char="ü"/>
            </a:pPr>
            <a:r>
              <a:rPr lang="zh-CN" altLang="en-US" sz="2000" dirty="0" smtClean="0">
                <a:solidFill>
                  <a:srgbClr val="334C82"/>
                </a:solidFill>
                <a:latin typeface="微软雅黑" panose="020B0503020204020204" charset="-122"/>
                <a:ea typeface="微软雅黑" panose="020B0503020204020204" charset="-122"/>
              </a:rPr>
              <a:t>同一门课程，只认领一次，不重复认领</a:t>
            </a:r>
            <a:endParaRPr lang="zh-CN" altLang="en-US" sz="2000" dirty="0">
              <a:solidFill>
                <a:srgbClr val="334C82"/>
              </a:solidFill>
              <a:latin typeface="微软雅黑" panose="020B0503020204020204" charset="-122"/>
              <a:ea typeface="微软雅黑" panose="020B0503020204020204" charset="-122"/>
            </a:endParaRPr>
          </a:p>
        </p:txBody>
      </p:sp>
      <p:sp>
        <p:nvSpPr>
          <p:cNvPr id="41" name="îşḻîḍe"/>
          <p:cNvSpPr/>
          <p:nvPr/>
        </p:nvSpPr>
        <p:spPr>
          <a:xfrm>
            <a:off x="4283322" y="3278537"/>
            <a:ext cx="3600000" cy="2083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p>
        </p:txBody>
      </p:sp>
      <p:sp>
        <p:nvSpPr>
          <p:cNvPr id="42" name="iSḻíḋe"/>
          <p:cNvSpPr/>
          <p:nvPr/>
        </p:nvSpPr>
        <p:spPr>
          <a:xfrm>
            <a:off x="4283322" y="3635666"/>
            <a:ext cx="536273" cy="536273"/>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t>02</a:t>
            </a:r>
            <a:endParaRPr b="1" dirty="0"/>
          </a:p>
        </p:txBody>
      </p:sp>
      <p:sp>
        <p:nvSpPr>
          <p:cNvPr id="43" name="îṣliḍè"/>
          <p:cNvSpPr/>
          <p:nvPr/>
        </p:nvSpPr>
        <p:spPr bwMode="auto">
          <a:xfrm>
            <a:off x="4819595" y="3513832"/>
            <a:ext cx="3324547" cy="7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fontScale="925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3000" b="1" dirty="0" smtClean="0">
                <a:solidFill>
                  <a:srgbClr val="334C82"/>
                </a:solidFill>
                <a:latin typeface="微软雅黑" panose="020B0503020204020204" charset="-122"/>
                <a:ea typeface="微软雅黑" panose="020B0503020204020204" charset="-122"/>
              </a:rPr>
              <a:t>教师</a:t>
            </a:r>
            <a:r>
              <a:rPr lang="en-US" altLang="zh-CN" sz="3000" b="1" dirty="0" smtClean="0">
                <a:solidFill>
                  <a:srgbClr val="334C82"/>
                </a:solidFill>
                <a:latin typeface="微软雅黑" panose="020B0503020204020204" charset="-122"/>
                <a:ea typeface="微软雅黑" panose="020B0503020204020204" charset="-122"/>
              </a:rPr>
              <a:t>/</a:t>
            </a:r>
            <a:r>
              <a:rPr lang="zh-CN" altLang="en-US" sz="3000" b="1" dirty="0" smtClean="0">
                <a:solidFill>
                  <a:srgbClr val="334C82"/>
                </a:solidFill>
                <a:latin typeface="微软雅黑" panose="020B0503020204020204" charset="-122"/>
                <a:ea typeface="微软雅黑" panose="020B0503020204020204" charset="-122"/>
              </a:rPr>
              <a:t>助教设置课程</a:t>
            </a:r>
            <a:endParaRPr lang="en-US" altLang="zh-CN" sz="3000" b="1" dirty="0" smtClean="0">
              <a:solidFill>
                <a:srgbClr val="334C82"/>
              </a:solidFill>
              <a:latin typeface="微软雅黑" panose="020B0503020204020204" charset="-122"/>
              <a:ea typeface="微软雅黑" panose="020B0503020204020204" charset="-122"/>
            </a:endParaRPr>
          </a:p>
        </p:txBody>
      </p:sp>
      <p:sp>
        <p:nvSpPr>
          <p:cNvPr id="44" name="矩形 43"/>
          <p:cNvSpPr/>
          <p:nvPr/>
        </p:nvSpPr>
        <p:spPr>
          <a:xfrm>
            <a:off x="3560041" y="4216166"/>
            <a:ext cx="5046561" cy="1015663"/>
          </a:xfrm>
          <a:prstGeom prst="rect">
            <a:avLst/>
          </a:prstGeom>
        </p:spPr>
        <p:txBody>
          <a:bodyPr wrap="square">
            <a:spAutoFit/>
          </a:bodyPr>
          <a:lstStyle/>
          <a:p>
            <a:pPr marL="342900" indent="-342900">
              <a:spcBef>
                <a:spcPct val="0"/>
              </a:spcBef>
              <a:buFont typeface="Wingdings" panose="05000000000000000000" pitchFamily="2" charset="2"/>
              <a:buChar char="ü"/>
            </a:pPr>
            <a:r>
              <a:rPr lang="zh-CN" altLang="en-US" sz="2000" dirty="0" smtClean="0">
                <a:solidFill>
                  <a:srgbClr val="334C82"/>
                </a:solidFill>
                <a:latin typeface="微软雅黑" panose="020B0503020204020204" charset="-122"/>
                <a:ea typeface="微软雅黑" panose="020B0503020204020204" charset="-122"/>
              </a:rPr>
              <a:t>课程标签：</a:t>
            </a:r>
            <a:r>
              <a:rPr lang="zh-CN" altLang="zh-CN" sz="2000" dirty="0">
                <a:solidFill>
                  <a:srgbClr val="334C82"/>
                </a:solidFill>
                <a:latin typeface="微软雅黑" panose="020B0503020204020204" charset="-122"/>
                <a:ea typeface="微软雅黑" panose="020B0503020204020204" charset="-122"/>
              </a:rPr>
              <a:t>区分不同年级，不同院系、不同班级的</a:t>
            </a:r>
            <a:r>
              <a:rPr lang="zh-CN" altLang="zh-CN" sz="2000" dirty="0" smtClean="0">
                <a:solidFill>
                  <a:srgbClr val="334C82"/>
                </a:solidFill>
                <a:latin typeface="微软雅黑" panose="020B0503020204020204" charset="-122"/>
                <a:ea typeface="微软雅黑" panose="020B0503020204020204" charset="-122"/>
              </a:rPr>
              <a:t>课程</a:t>
            </a:r>
            <a:endParaRPr lang="en-US" altLang="zh-CN" sz="2000" dirty="0" smtClean="0">
              <a:solidFill>
                <a:srgbClr val="334C82"/>
              </a:solidFill>
              <a:latin typeface="微软雅黑" panose="020B0503020204020204" charset="-122"/>
              <a:ea typeface="微软雅黑" panose="020B0503020204020204" charset="-122"/>
            </a:endParaRPr>
          </a:p>
          <a:p>
            <a:pPr marL="342900" indent="-342900">
              <a:spcBef>
                <a:spcPct val="0"/>
              </a:spcBef>
              <a:buFont typeface="Wingdings" panose="05000000000000000000" pitchFamily="2" charset="2"/>
              <a:buChar char="ü"/>
            </a:pPr>
            <a:r>
              <a:rPr lang="zh-CN" altLang="en-US" sz="2000" dirty="0" smtClean="0">
                <a:solidFill>
                  <a:srgbClr val="334C82"/>
                </a:solidFill>
                <a:latin typeface="微软雅黑" panose="020B0503020204020204" charset="-122"/>
                <a:ea typeface="微软雅黑" panose="020B0503020204020204" charset="-122"/>
              </a:rPr>
              <a:t>有效期：课题开始和结束时间（可修改）</a:t>
            </a:r>
            <a:endParaRPr lang="en-US" altLang="zh-CN" sz="2000" dirty="0" smtClean="0">
              <a:solidFill>
                <a:srgbClr val="334C82"/>
              </a:solidFill>
              <a:latin typeface="微软雅黑" panose="020B0503020204020204" charset="-122"/>
              <a:ea typeface="微软雅黑" panose="020B0503020204020204" charset="-122"/>
            </a:endParaRPr>
          </a:p>
        </p:txBody>
      </p:sp>
      <p:sp>
        <p:nvSpPr>
          <p:cNvPr id="46" name="iSḻíḋe"/>
          <p:cNvSpPr/>
          <p:nvPr/>
        </p:nvSpPr>
        <p:spPr>
          <a:xfrm>
            <a:off x="7883322" y="2355636"/>
            <a:ext cx="536273" cy="536273"/>
          </a:xfrm>
          <a:prstGeom prst="roundRect">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b="1" dirty="0" smtClean="0"/>
              <a:t>03</a:t>
            </a:r>
            <a:endParaRPr b="1" dirty="0"/>
          </a:p>
        </p:txBody>
      </p:sp>
      <p:sp>
        <p:nvSpPr>
          <p:cNvPr id="47" name="îṣliḍè"/>
          <p:cNvSpPr/>
          <p:nvPr/>
        </p:nvSpPr>
        <p:spPr bwMode="auto">
          <a:xfrm>
            <a:off x="8419595" y="2233802"/>
            <a:ext cx="3409725" cy="779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spcBef>
                <a:spcPct val="0"/>
              </a:spcBef>
            </a:pPr>
            <a:r>
              <a:rPr lang="zh-CN" altLang="en-US" sz="3000" b="1" dirty="0" smtClean="0">
                <a:solidFill>
                  <a:srgbClr val="334C82"/>
                </a:solidFill>
                <a:latin typeface="微软雅黑" panose="020B0503020204020204" charset="-122"/>
                <a:ea typeface="微软雅黑" panose="020B0503020204020204" charset="-122"/>
              </a:rPr>
              <a:t>生成“课程密码</a:t>
            </a:r>
            <a:r>
              <a:rPr lang="zh-CN" altLang="en-US" sz="3000" b="1" dirty="0">
                <a:solidFill>
                  <a:srgbClr val="334C82"/>
                </a:solidFill>
                <a:latin typeface="微软雅黑" panose="020B0503020204020204" charset="-122"/>
                <a:ea typeface="微软雅黑" panose="020B0503020204020204" charset="-122"/>
              </a:rPr>
              <a:t>”</a:t>
            </a:r>
            <a:endParaRPr lang="en-US" altLang="zh-CN" sz="3000" b="1" dirty="0" smtClean="0">
              <a:solidFill>
                <a:srgbClr val="334C82"/>
              </a:solidFill>
              <a:latin typeface="微软雅黑" panose="020B0503020204020204" charset="-122"/>
              <a:ea typeface="微软雅黑" panose="020B0503020204020204" charset="-122"/>
            </a:endParaRPr>
          </a:p>
        </p:txBody>
      </p:sp>
      <p:sp>
        <p:nvSpPr>
          <p:cNvPr id="49" name="îşḻîḍe"/>
          <p:cNvSpPr/>
          <p:nvPr/>
        </p:nvSpPr>
        <p:spPr>
          <a:xfrm>
            <a:off x="7883322" y="3278537"/>
            <a:ext cx="3600000" cy="2083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p:tgtEl>
                                          <p:spTgt spid="33"/>
                                        </p:tgtEl>
                                        <p:attrNameLst>
                                          <p:attrName>ppt_x</p:attrName>
                                        </p:attrNameLst>
                                      </p:cBhvr>
                                      <p:tavLst>
                                        <p:tav tm="0">
                                          <p:val>
                                            <p:strVal val="#ppt_x-#ppt_w*1.125000"/>
                                          </p:val>
                                        </p:tav>
                                        <p:tav tm="100000">
                                          <p:val>
                                            <p:strVal val="#ppt_x"/>
                                          </p:val>
                                        </p:tav>
                                      </p:tavLst>
                                    </p:anim>
                                    <p:animEffect transition="in" filter="wipe(right)">
                                      <p:cBhvr>
                                        <p:cTn id="8" dur="500"/>
                                        <p:tgtEl>
                                          <p:spTgt spid="33"/>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p:tgtEl>
                                          <p:spTgt spid="34"/>
                                        </p:tgtEl>
                                        <p:attrNameLst>
                                          <p:attrName>ppt_x</p:attrName>
                                        </p:attrNameLst>
                                      </p:cBhvr>
                                      <p:tavLst>
                                        <p:tav tm="0">
                                          <p:val>
                                            <p:strVal val="#ppt_x-#ppt_w*1.125000"/>
                                          </p:val>
                                        </p:tav>
                                        <p:tav tm="100000">
                                          <p:val>
                                            <p:strVal val="#ppt_x"/>
                                          </p:val>
                                        </p:tav>
                                      </p:tavLst>
                                    </p:anim>
                                    <p:animEffect transition="in" filter="wipe(right)">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ppt_x</p:attrName>
                                        </p:attrNameLst>
                                      </p:cBhvr>
                                      <p:tavLst>
                                        <p:tav tm="0">
                                          <p:val>
                                            <p:strVal val="#ppt_x-#ppt_w*1.125000"/>
                                          </p:val>
                                        </p:tav>
                                        <p:tav tm="100000">
                                          <p:val>
                                            <p:strVal val="#ppt_x"/>
                                          </p:val>
                                        </p:tav>
                                      </p:tavLst>
                                    </p:anim>
                                    <p:animEffect transition="in" filter="wipe(right)">
                                      <p:cBhvr>
                                        <p:cTn id="35" dur="500"/>
                                        <p:tgtEl>
                                          <p:spTgt spid="41"/>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p:cTn id="39" dur="500" fill="hold"/>
                                        <p:tgtEl>
                                          <p:spTgt spid="42"/>
                                        </p:tgtEl>
                                        <p:attrNameLst>
                                          <p:attrName>ppt_w</p:attrName>
                                        </p:attrNameLst>
                                      </p:cBhvr>
                                      <p:tavLst>
                                        <p:tav tm="0">
                                          <p:val>
                                            <p:fltVal val="0"/>
                                          </p:val>
                                        </p:tav>
                                        <p:tav tm="100000">
                                          <p:val>
                                            <p:strVal val="#ppt_w"/>
                                          </p:val>
                                        </p:tav>
                                      </p:tavLst>
                                    </p:anim>
                                    <p:anim calcmode="lin" valueType="num">
                                      <p:cBhvr>
                                        <p:cTn id="40" dur="500" fill="hold"/>
                                        <p:tgtEl>
                                          <p:spTgt spid="42"/>
                                        </p:tgtEl>
                                        <p:attrNameLst>
                                          <p:attrName>ppt_h</p:attrName>
                                        </p:attrNameLst>
                                      </p:cBhvr>
                                      <p:tavLst>
                                        <p:tav tm="0">
                                          <p:val>
                                            <p:fltVal val="0"/>
                                          </p:val>
                                        </p:tav>
                                        <p:tav tm="100000">
                                          <p:val>
                                            <p:strVal val="#ppt_h"/>
                                          </p:val>
                                        </p:tav>
                                      </p:tavLst>
                                    </p:anim>
                                    <p:animEffect transition="in" filter="fade">
                                      <p:cBhvr>
                                        <p:cTn id="41" dur="500"/>
                                        <p:tgtEl>
                                          <p:spTgt spid="4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p:tgtEl>
                                          <p:spTgt spid="49"/>
                                        </p:tgtEl>
                                        <p:attrNameLst>
                                          <p:attrName>ppt_x</p:attrName>
                                        </p:attrNameLst>
                                      </p:cBhvr>
                                      <p:tavLst>
                                        <p:tav tm="0">
                                          <p:val>
                                            <p:strVal val="#ppt_x-#ppt_w*1.125000"/>
                                          </p:val>
                                        </p:tav>
                                        <p:tav tm="100000">
                                          <p:val>
                                            <p:strVal val="#ppt_x"/>
                                          </p:val>
                                        </p:tav>
                                      </p:tavLst>
                                    </p:anim>
                                    <p:animEffect transition="in" filter="wipe(right)">
                                      <p:cBhvr>
                                        <p:cTn id="57" dur="500"/>
                                        <p:tgtEl>
                                          <p:spTgt spid="49"/>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 calcmode="lin" valueType="num">
                                      <p:cBhvr>
                                        <p:cTn id="66" dur="500" fill="hold"/>
                                        <p:tgtEl>
                                          <p:spTgt spid="47"/>
                                        </p:tgtEl>
                                        <p:attrNameLst>
                                          <p:attrName>ppt_w</p:attrName>
                                        </p:attrNameLst>
                                      </p:cBhvr>
                                      <p:tavLst>
                                        <p:tav tm="0">
                                          <p:val>
                                            <p:fltVal val="0"/>
                                          </p:val>
                                        </p:tav>
                                        <p:tav tm="100000">
                                          <p:val>
                                            <p:strVal val="#ppt_w"/>
                                          </p:val>
                                        </p:tav>
                                      </p:tavLst>
                                    </p:anim>
                                    <p:anim calcmode="lin" valueType="num">
                                      <p:cBhvr>
                                        <p:cTn id="67" dur="500" fill="hold"/>
                                        <p:tgtEl>
                                          <p:spTgt spid="47"/>
                                        </p:tgtEl>
                                        <p:attrNameLst>
                                          <p:attrName>ppt_h</p:attrName>
                                        </p:attrNameLst>
                                      </p:cBhvr>
                                      <p:tavLst>
                                        <p:tav tm="0">
                                          <p:val>
                                            <p:fltVal val="0"/>
                                          </p:val>
                                        </p:tav>
                                        <p:tav tm="100000">
                                          <p:val>
                                            <p:strVal val="#ppt_h"/>
                                          </p:val>
                                        </p:tav>
                                      </p:tavLst>
                                    </p:anim>
                                    <p:animEffect transition="in" filter="fade">
                                      <p:cBhvr>
                                        <p:cTn id="6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P spid="35" grpId="0" bldLvl="0" animBg="1"/>
      <p:bldP spid="36" grpId="0"/>
      <p:bldP spid="40" grpId="0"/>
      <p:bldP spid="41" grpId="0" bldLvl="0" animBg="1"/>
      <p:bldP spid="42" grpId="0" bldLvl="0" animBg="1"/>
      <p:bldP spid="43" grpId="0"/>
      <p:bldP spid="44" grpId="0"/>
      <p:bldP spid="46" grpId="0" bldLvl="0" animBg="1"/>
      <p:bldP spid="47" grpId="0"/>
      <p:bldP spid="4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 name="Rounded Rectangle 52"/>
          <p:cNvSpPr/>
          <p:nvPr/>
        </p:nvSpPr>
        <p:spPr>
          <a:xfrm>
            <a:off x="1400175" y="1048068"/>
            <a:ext cx="2891155" cy="1336675"/>
          </a:xfrm>
          <a:prstGeom prst="roundRect">
            <a:avLst>
              <a:gd name="adj" fmla="val 5737"/>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5" name="文本框 4"/>
          <p:cNvSpPr txBox="1"/>
          <p:nvPr/>
        </p:nvSpPr>
        <p:spPr>
          <a:xfrm>
            <a:off x="1801495" y="1439863"/>
            <a:ext cx="2087880" cy="553085"/>
          </a:xfrm>
          <a:prstGeom prst="rect">
            <a:avLst/>
          </a:prstGeom>
          <a:noFill/>
        </p:spPr>
        <p:txBody>
          <a:bodyPr wrap="none" rtlCol="0">
            <a:spAutoFit/>
          </a:bodyPr>
          <a:p>
            <a:pPr algn="ctr"/>
            <a:r>
              <a:rPr lang="zh-CN" altLang="en-US" sz="3000" b="1">
                <a:solidFill>
                  <a:schemeClr val="bg1"/>
                </a:solidFill>
                <a:latin typeface="微软雅黑" panose="020B0503020204020204" charset="-122"/>
                <a:ea typeface="微软雅黑" panose="020B0503020204020204" charset="-122"/>
              </a:rPr>
              <a:t>本科版系统</a:t>
            </a:r>
            <a:endParaRPr lang="zh-CN" altLang="en-US" sz="3000" b="1">
              <a:solidFill>
                <a:schemeClr val="bg1"/>
              </a:solidFill>
              <a:latin typeface="微软雅黑" panose="020B0503020204020204" charset="-122"/>
              <a:ea typeface="微软雅黑" panose="020B0503020204020204" charset="-122"/>
            </a:endParaRPr>
          </a:p>
        </p:txBody>
      </p:sp>
      <p:sp>
        <p:nvSpPr>
          <p:cNvPr id="6" name="Rounded Rectangle 52"/>
          <p:cNvSpPr/>
          <p:nvPr/>
        </p:nvSpPr>
        <p:spPr>
          <a:xfrm>
            <a:off x="4514215" y="1048068"/>
            <a:ext cx="2891155" cy="1336675"/>
          </a:xfrm>
          <a:prstGeom prst="roundRect">
            <a:avLst>
              <a:gd name="adj" fmla="val 5737"/>
            </a:avLst>
          </a:prstGeom>
          <a:solidFill>
            <a:srgbClr val="00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8" name="文本框 7"/>
          <p:cNvSpPr txBox="1"/>
          <p:nvPr/>
        </p:nvSpPr>
        <p:spPr>
          <a:xfrm>
            <a:off x="4907915" y="1209040"/>
            <a:ext cx="2103120" cy="1014730"/>
          </a:xfrm>
          <a:prstGeom prst="rect">
            <a:avLst/>
          </a:prstGeom>
          <a:noFill/>
        </p:spPr>
        <p:txBody>
          <a:bodyPr wrap="square" rtlCol="0">
            <a:spAutoFit/>
          </a:bodyPr>
          <a:p>
            <a:pPr algn="ctr"/>
            <a:r>
              <a:rPr lang="zh-CN" altLang="en-US" sz="3000" b="1">
                <a:solidFill>
                  <a:schemeClr val="bg1"/>
                </a:solidFill>
                <a:latin typeface="微软雅黑" panose="020B0503020204020204" charset="-122"/>
                <a:ea typeface="微软雅黑" panose="020B0503020204020204" charset="-122"/>
              </a:rPr>
              <a:t>高职高专版系统</a:t>
            </a:r>
            <a:endParaRPr lang="zh-CN" altLang="en-US" sz="3000" b="1">
              <a:solidFill>
                <a:schemeClr val="bg1"/>
              </a:solidFill>
              <a:latin typeface="微软雅黑" panose="020B0503020204020204" charset="-122"/>
              <a:ea typeface="微软雅黑" panose="020B0503020204020204" charset="-122"/>
            </a:endParaRPr>
          </a:p>
        </p:txBody>
      </p:sp>
      <p:sp>
        <p:nvSpPr>
          <p:cNvPr id="36" name="Rounded Rectangle 35"/>
          <p:cNvSpPr/>
          <p:nvPr/>
        </p:nvSpPr>
        <p:spPr>
          <a:xfrm>
            <a:off x="91440" y="3322320"/>
            <a:ext cx="4288790" cy="3152775"/>
          </a:xfrm>
          <a:prstGeom prst="roundRect">
            <a:avLst>
              <a:gd name="adj" fmla="val 7614"/>
            </a:avLst>
          </a:prstGeom>
          <a:no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9" name="文本框 8"/>
          <p:cNvSpPr txBox="1"/>
          <p:nvPr/>
        </p:nvSpPr>
        <p:spPr>
          <a:xfrm>
            <a:off x="223520" y="3489960"/>
            <a:ext cx="1706880" cy="460375"/>
          </a:xfrm>
          <a:prstGeom prst="rect">
            <a:avLst/>
          </a:prstGeom>
          <a:noFill/>
        </p:spPr>
        <p:txBody>
          <a:bodyPr wrap="none" rtlCol="0">
            <a:spAutoFit/>
          </a:bodyPr>
          <a:p>
            <a:pPr lvl="0" algn="l" eaLnBrk="1" hangingPunct="1">
              <a:lnSpc>
                <a:spcPct val="120000"/>
              </a:lnSpc>
            </a:pPr>
            <a:r>
              <a:rPr lang="zh-CN" altLang="en-US" sz="2000" b="1" dirty="0">
                <a:latin typeface="微软雅黑" panose="020B0503020204020204" charset="-122"/>
                <a:ea typeface="微软雅黑" panose="020B0503020204020204" charset="-122"/>
                <a:sym typeface="Arial" panose="020B0604020202020204" charset="-116"/>
              </a:rPr>
              <a:t>中心网站登录</a:t>
            </a:r>
            <a:endParaRPr lang="zh-CN" altLang="en-US" sz="2000" b="1" dirty="0">
              <a:latin typeface="微软雅黑" panose="020B0503020204020204" charset="-122"/>
              <a:ea typeface="微软雅黑" panose="020B0503020204020204" charset="-122"/>
              <a:sym typeface="Arial" panose="020B0604020202020204" charset="-116"/>
            </a:endParaRPr>
          </a:p>
        </p:txBody>
      </p:sp>
      <p:sp>
        <p:nvSpPr>
          <p:cNvPr id="21509" name="文本框 3"/>
          <p:cNvSpPr txBox="1"/>
          <p:nvPr/>
        </p:nvSpPr>
        <p:spPr>
          <a:xfrm>
            <a:off x="157480" y="3997960"/>
            <a:ext cx="4222115" cy="706755"/>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rPr>
              <a:t>在浏览器中</a:t>
            </a:r>
            <a:r>
              <a:rPr lang="zh-CN" altLang="en-US" sz="2000" dirty="0">
                <a:latin typeface="微软雅黑" panose="020B0503020204020204" charset="-122"/>
                <a:ea typeface="微软雅黑" panose="020B0503020204020204" charset="-122"/>
                <a:sym typeface="+mn-ea"/>
              </a:rPr>
              <a:t>输入check.cnki.net</a:t>
            </a:r>
            <a:endParaRPr lang="zh-CN" altLang="en-US" sz="2000" u="sng" dirty="0">
              <a:latin typeface="微软雅黑" panose="020B0503020204020204" charset="-122"/>
              <a:ea typeface="微软雅黑" panose="020B0503020204020204" charset="-122"/>
              <a:sym typeface="+mn-ea"/>
            </a:endParaRPr>
          </a:p>
          <a:p>
            <a:pPr lvl="0">
              <a:lnSpc>
                <a:spcPct val="100000"/>
              </a:lnSpc>
            </a:pPr>
            <a:r>
              <a:rPr lang="zh-CN" altLang="en-US" sz="2000" dirty="0">
                <a:latin typeface="微软雅黑" panose="020B0503020204020204" charset="-122"/>
                <a:ea typeface="微软雅黑" panose="020B0503020204020204" charset="-122"/>
                <a:sym typeface="+mn-ea"/>
              </a:rPr>
              <a:t>搜索</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中国知网</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找到</a:t>
            </a:r>
            <a:r>
              <a:rPr lang="en-US" altLang="zh-CN" sz="2000" dirty="0">
                <a:latin typeface="微软雅黑" panose="020B0503020204020204" charset="-122"/>
                <a:ea typeface="微软雅黑" panose="020B0503020204020204" charset="-122"/>
                <a:sym typeface="+mn-ea"/>
              </a:rPr>
              <a:t>“</a:t>
            </a:r>
            <a:r>
              <a:rPr lang="zh-CN" altLang="en-US" sz="2000" dirty="0">
                <a:latin typeface="微软雅黑" panose="020B0503020204020204" charset="-122"/>
                <a:ea typeface="微软雅黑" panose="020B0503020204020204" charset="-122"/>
                <a:sym typeface="+mn-ea"/>
              </a:rPr>
              <a:t>学术不端</a:t>
            </a:r>
            <a:r>
              <a:rPr lang="en-US" altLang="zh-CN" sz="2000" dirty="0">
                <a:latin typeface="微软雅黑" panose="020B0503020204020204" charset="-122"/>
                <a:ea typeface="微软雅黑" panose="020B0503020204020204" charset="-122"/>
                <a:sym typeface="+mn-ea"/>
              </a:rPr>
              <a:t>”</a:t>
            </a:r>
            <a:endParaRPr lang="zh-CN" altLang="en-US" sz="2000" dirty="0">
              <a:latin typeface="微软雅黑" panose="020B0503020204020204" charset="-122"/>
              <a:ea typeface="微软雅黑" panose="020B0503020204020204" charset="-122"/>
              <a:sym typeface="+mn-ea"/>
            </a:endParaRPr>
          </a:p>
        </p:txBody>
      </p:sp>
      <p:sp>
        <p:nvSpPr>
          <p:cNvPr id="10" name="文本框 3"/>
          <p:cNvSpPr txBox="1"/>
          <p:nvPr/>
        </p:nvSpPr>
        <p:spPr>
          <a:xfrm>
            <a:off x="157480" y="4815840"/>
            <a:ext cx="4222750" cy="706755"/>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rPr>
              <a:t>在中心网站上找到并</a:t>
            </a:r>
            <a:r>
              <a:rPr lang="zh-CN" altLang="en-US" sz="2000" dirty="0">
                <a:latin typeface="微软雅黑" panose="020B0503020204020204" charset="-122"/>
                <a:ea typeface="微软雅黑" panose="020B0503020204020204" charset="-122"/>
                <a:sym typeface="+mn-ea"/>
              </a:rPr>
              <a:t>选择</a:t>
            </a:r>
            <a:r>
              <a:rPr lang="en-US" altLang="zh-CN" sz="2000" dirty="0">
                <a:latin typeface="微软雅黑" panose="020B0503020204020204" charset="-122"/>
                <a:ea typeface="微软雅黑" panose="020B0503020204020204" charset="-122"/>
                <a:sym typeface="+mn-ea"/>
              </a:rPr>
              <a:t>PMLC</a:t>
            </a:r>
            <a:r>
              <a:rPr lang="zh-CN" altLang="en-US" sz="2000" dirty="0">
                <a:latin typeface="微软雅黑" panose="020B0503020204020204" charset="-122"/>
                <a:ea typeface="微软雅黑" panose="020B0503020204020204" charset="-122"/>
                <a:sym typeface="+mn-ea"/>
              </a:rPr>
              <a:t>系统进入首页</a:t>
            </a:r>
            <a:endParaRPr lang="zh-CN" altLang="en-US" sz="2000" dirty="0">
              <a:latin typeface="微软雅黑" panose="020B0503020204020204" charset="-122"/>
              <a:ea typeface="微软雅黑" panose="020B0503020204020204" charset="-122"/>
              <a:sym typeface="+mn-ea"/>
            </a:endParaRPr>
          </a:p>
        </p:txBody>
      </p:sp>
      <p:sp>
        <p:nvSpPr>
          <p:cNvPr id="11" name="文本框 3"/>
          <p:cNvSpPr txBox="1"/>
          <p:nvPr/>
        </p:nvSpPr>
        <p:spPr>
          <a:xfrm>
            <a:off x="157480" y="5633720"/>
            <a:ext cx="4222750" cy="706755"/>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sym typeface="+mn-ea"/>
              </a:rPr>
              <a:t>选择角色登录（</a:t>
            </a:r>
            <a:r>
              <a:rPr lang="zh-CN" altLang="en-US" sz="2000" b="1" dirty="0">
                <a:solidFill>
                  <a:srgbClr val="FF0000"/>
                </a:solidFill>
                <a:latin typeface="微软雅黑" panose="020B0503020204020204" charset="-122"/>
                <a:ea typeface="微软雅黑" panose="020B0503020204020204" charset="-122"/>
                <a:sym typeface="+mn-ea"/>
              </a:rPr>
              <a:t>教师和学生登录需选择学校</a:t>
            </a:r>
            <a:r>
              <a:rPr lang="zh-CN" altLang="en-US" sz="2000" dirty="0">
                <a:solidFill>
                  <a:schemeClr val="tx1"/>
                </a:solidFill>
                <a:latin typeface="微软雅黑" panose="020B0503020204020204" charset="-122"/>
                <a:ea typeface="微软雅黑" panose="020B0503020204020204" charset="-122"/>
                <a:sym typeface="+mn-ea"/>
              </a:rPr>
              <a:t>）</a:t>
            </a:r>
            <a:endParaRPr lang="zh-CN" altLang="en-US" sz="2000" dirty="0">
              <a:solidFill>
                <a:schemeClr val="tx1"/>
              </a:solidFill>
              <a:latin typeface="微软雅黑" panose="020B0503020204020204" charset="-122"/>
              <a:ea typeface="微软雅黑" panose="020B0503020204020204" charset="-122"/>
              <a:sym typeface="+mn-ea"/>
            </a:endParaRPr>
          </a:p>
        </p:txBody>
      </p:sp>
      <p:sp>
        <p:nvSpPr>
          <p:cNvPr id="12" name="Rounded Rectangle 35"/>
          <p:cNvSpPr/>
          <p:nvPr/>
        </p:nvSpPr>
        <p:spPr>
          <a:xfrm>
            <a:off x="4540885" y="3322320"/>
            <a:ext cx="3765550" cy="3152775"/>
          </a:xfrm>
          <a:prstGeom prst="roundRect">
            <a:avLst>
              <a:gd name="adj" fmla="val 7614"/>
            </a:avLst>
          </a:prstGeom>
          <a:noFill/>
          <a:ln w="3810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dirty="0"/>
          </a:p>
        </p:txBody>
      </p:sp>
      <p:sp>
        <p:nvSpPr>
          <p:cNvPr id="13" name="文本框 12"/>
          <p:cNvSpPr txBox="1"/>
          <p:nvPr/>
        </p:nvSpPr>
        <p:spPr>
          <a:xfrm>
            <a:off x="4672965" y="3489960"/>
            <a:ext cx="1706880" cy="460375"/>
          </a:xfrm>
          <a:prstGeom prst="rect">
            <a:avLst/>
          </a:prstGeom>
          <a:noFill/>
        </p:spPr>
        <p:txBody>
          <a:bodyPr wrap="none" rtlCol="0">
            <a:spAutoFit/>
          </a:bodyPr>
          <a:p>
            <a:pPr lvl="0" algn="l" eaLnBrk="1" hangingPunct="1">
              <a:lnSpc>
                <a:spcPct val="120000"/>
              </a:lnSpc>
            </a:pPr>
            <a:r>
              <a:rPr lang="zh-CN" altLang="en-US" sz="2000" b="1" dirty="0">
                <a:latin typeface="微软雅黑" panose="020B0503020204020204" charset="-122"/>
                <a:ea typeface="微软雅黑" panose="020B0503020204020204" charset="-122"/>
                <a:sym typeface="Arial" panose="020B0604020202020204" charset="-116"/>
              </a:rPr>
              <a:t>三级域名登录</a:t>
            </a:r>
            <a:endParaRPr lang="zh-CN" altLang="en-US" sz="2000" b="1" dirty="0">
              <a:latin typeface="微软雅黑" panose="020B0503020204020204" charset="-122"/>
              <a:ea typeface="微软雅黑" panose="020B0503020204020204" charset="-122"/>
              <a:sym typeface="Arial" panose="020B0604020202020204" charset="-116"/>
            </a:endParaRPr>
          </a:p>
        </p:txBody>
      </p:sp>
      <p:sp>
        <p:nvSpPr>
          <p:cNvPr id="14" name="文本框 3"/>
          <p:cNvSpPr txBox="1"/>
          <p:nvPr/>
        </p:nvSpPr>
        <p:spPr>
          <a:xfrm>
            <a:off x="4606925" y="3997960"/>
            <a:ext cx="3153410" cy="398780"/>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sym typeface="+mn-ea"/>
              </a:rPr>
              <a:t>开通三级域名</a:t>
            </a:r>
            <a:endParaRPr lang="zh-CN" altLang="en-US" sz="2000" dirty="0">
              <a:latin typeface="微软雅黑" panose="020B0503020204020204" charset="-122"/>
              <a:ea typeface="微软雅黑" panose="020B0503020204020204" charset="-122"/>
              <a:sym typeface="+mn-ea"/>
            </a:endParaRPr>
          </a:p>
        </p:txBody>
      </p:sp>
      <p:sp>
        <p:nvSpPr>
          <p:cNvPr id="15" name="文本框 3"/>
          <p:cNvSpPr txBox="1"/>
          <p:nvPr/>
        </p:nvSpPr>
        <p:spPr>
          <a:xfrm>
            <a:off x="4606925" y="4585335"/>
            <a:ext cx="3383280" cy="1014730"/>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sym typeface="+mn-ea"/>
              </a:rPr>
              <a:t>在浏览器中输入三级域名（例如:</a:t>
            </a:r>
            <a:r>
              <a:rPr lang="zh-CN" altLang="en-US" sz="2000" b="1" dirty="0">
                <a:latin typeface="微软雅黑" panose="020B0503020204020204" charset="-122"/>
                <a:ea typeface="微软雅黑" panose="020B0503020204020204" charset="-122"/>
                <a:sym typeface="+mn-ea"/>
              </a:rPr>
              <a:t>whu</a:t>
            </a:r>
            <a:r>
              <a:rPr lang="zh-CN" altLang="en-US" sz="2000" dirty="0">
                <a:latin typeface="微软雅黑" panose="020B0503020204020204" charset="-122"/>
                <a:ea typeface="微软雅黑" panose="020B0503020204020204" charset="-122"/>
                <a:sym typeface="+mn-ea"/>
              </a:rPr>
              <a:t>.check.cnki.net</a:t>
            </a:r>
            <a:r>
              <a:rPr lang="en-US" altLang="zh-CN" sz="2000" dirty="0">
                <a:latin typeface="微软雅黑" panose="020B0503020204020204" charset="-122"/>
                <a:ea typeface="微软雅黑" panose="020B0503020204020204" charset="-122"/>
                <a:sym typeface="+mn-ea"/>
              </a:rPr>
              <a:t>,</a:t>
            </a:r>
            <a:r>
              <a:rPr lang="zh-CN" altLang="zh-CN" sz="2000" dirty="0">
                <a:latin typeface="微软雅黑" panose="020B0503020204020204" charset="-122"/>
                <a:ea typeface="微软雅黑" panose="020B0503020204020204" charset="-122"/>
                <a:sym typeface="+mn-ea"/>
              </a:rPr>
              <a:t>粗体一般为学校简称</a:t>
            </a:r>
            <a:r>
              <a:rPr lang="zh-CN" altLang="en-US" sz="2000" dirty="0">
                <a:latin typeface="微软雅黑" panose="020B0503020204020204" charset="-122"/>
                <a:ea typeface="微软雅黑" panose="020B0503020204020204" charset="-122"/>
                <a:sym typeface="+mn-ea"/>
              </a:rPr>
              <a:t>）</a:t>
            </a:r>
            <a:endParaRPr lang="zh-CN" altLang="en-US" sz="2000" dirty="0">
              <a:latin typeface="微软雅黑" panose="020B0503020204020204" charset="-122"/>
              <a:ea typeface="微软雅黑" panose="020B0503020204020204" charset="-122"/>
              <a:sym typeface="+mn-ea"/>
            </a:endParaRPr>
          </a:p>
        </p:txBody>
      </p:sp>
      <p:sp>
        <p:nvSpPr>
          <p:cNvPr id="16" name="文本框 3"/>
          <p:cNvSpPr txBox="1"/>
          <p:nvPr/>
        </p:nvSpPr>
        <p:spPr>
          <a:xfrm>
            <a:off x="4606925" y="5788660"/>
            <a:ext cx="3153410" cy="398780"/>
          </a:xfrm>
          <a:prstGeom prst="rect">
            <a:avLst/>
          </a:prstGeom>
          <a:noFill/>
          <a:ln w="9525">
            <a:noFill/>
            <a:miter/>
          </a:ln>
        </p:spPr>
        <p:txBody>
          <a:bodyPr wrap="square" anchor="t">
            <a:spAutoFit/>
          </a:bodyPr>
          <a:p>
            <a:pPr lvl="0">
              <a:lnSpc>
                <a:spcPct val="100000"/>
              </a:lnSpc>
            </a:pPr>
            <a:r>
              <a:rPr lang="zh-CN" altLang="en-US" sz="2000" dirty="0">
                <a:latin typeface="微软雅黑" panose="020B0503020204020204" charset="-122"/>
                <a:ea typeface="微软雅黑" panose="020B0503020204020204" charset="-122"/>
                <a:sym typeface="+mn-ea"/>
              </a:rPr>
              <a:t>选择角色登录</a:t>
            </a:r>
            <a:endParaRPr lang="zh-CN" altLang="en-US" sz="2000" dirty="0">
              <a:solidFill>
                <a:schemeClr val="tx1"/>
              </a:solidFill>
              <a:latin typeface="微软雅黑" panose="020B0503020204020204" charset="-122"/>
              <a:ea typeface="微软雅黑" panose="020B0503020204020204" charset="-122"/>
              <a:sym typeface="+mn-ea"/>
            </a:endParaRPr>
          </a:p>
        </p:txBody>
      </p:sp>
      <p:cxnSp>
        <p:nvCxnSpPr>
          <p:cNvPr id="17" name="直接箭头连接符 16"/>
          <p:cNvCxnSpPr/>
          <p:nvPr/>
        </p:nvCxnSpPr>
        <p:spPr>
          <a:xfrm flipH="1" flipV="1">
            <a:off x="4178300" y="2483485"/>
            <a:ext cx="729615" cy="68643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1744980" y="2483485"/>
            <a:ext cx="729615" cy="68643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flipV="1">
            <a:off x="5735320" y="2483485"/>
            <a:ext cx="729615" cy="68643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18745" y="123825"/>
            <a:ext cx="576580" cy="597535"/>
            <a:chOff x="325" y="528"/>
            <a:chExt cx="908" cy="941"/>
          </a:xfrm>
        </p:grpSpPr>
        <p:sp>
          <p:nvSpPr>
            <p:cNvPr id="21" name="矩形 20"/>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22" name="矩形 21"/>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23" name="TextBox 36"/>
          <p:cNvSpPr txBox="1"/>
          <p:nvPr/>
        </p:nvSpPr>
        <p:spPr>
          <a:xfrm>
            <a:off x="790575" y="132080"/>
            <a:ext cx="4732020" cy="58102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系统登录</a:t>
            </a:r>
            <a:endParaRPr lang="zh-CN" sz="3000" spc="400" dirty="0">
              <a:solidFill>
                <a:srgbClr val="003300"/>
              </a:solidFill>
              <a:latin typeface="Impact" panose="020B0806030902050204" pitchFamily="34" charset="0"/>
              <a:ea typeface="微软雅黑" panose="020B0503020204020204" charset="-122"/>
            </a:endParaRPr>
          </a:p>
        </p:txBody>
      </p:sp>
      <p:pic>
        <p:nvPicPr>
          <p:cNvPr id="24" name="图片 23"/>
          <p:cNvPicPr>
            <a:picLocks noChangeAspect="1"/>
          </p:cNvPicPr>
          <p:nvPr/>
        </p:nvPicPr>
        <p:blipFill>
          <a:blip r:embed="rId1"/>
          <a:stretch>
            <a:fillRect/>
          </a:stretch>
        </p:blipFill>
        <p:spPr>
          <a:xfrm>
            <a:off x="8613140" y="3317240"/>
            <a:ext cx="3515995" cy="1786255"/>
          </a:xfrm>
          <a:prstGeom prst="rect">
            <a:avLst/>
          </a:prstGeom>
        </p:spPr>
      </p:pic>
      <p:pic>
        <p:nvPicPr>
          <p:cNvPr id="25" name="图片 24"/>
          <p:cNvPicPr>
            <a:picLocks noChangeAspect="1"/>
          </p:cNvPicPr>
          <p:nvPr/>
        </p:nvPicPr>
        <p:blipFill>
          <a:blip r:embed="rId2"/>
          <a:stretch>
            <a:fillRect/>
          </a:stretch>
        </p:blipFill>
        <p:spPr>
          <a:xfrm>
            <a:off x="8142605" y="1566545"/>
            <a:ext cx="3986530" cy="158877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1509"/>
                                        </p:tgtEl>
                                        <p:attrNameLst>
                                          <p:attrName>style.visibility</p:attrName>
                                        </p:attrNameLst>
                                      </p:cBhvr>
                                      <p:to>
                                        <p:strVal val="visible"/>
                                      </p:to>
                                    </p:set>
                                    <p:anim calcmode="lin" valueType="num">
                                      <p:cBhvr additive="base">
                                        <p:cTn id="15" dur="500"/>
                                        <p:tgtEl>
                                          <p:spTgt spid="21509"/>
                                        </p:tgtEl>
                                        <p:attrNameLst>
                                          <p:attrName>ppt_y</p:attrName>
                                        </p:attrNameLst>
                                      </p:cBhvr>
                                      <p:tavLst>
                                        <p:tav tm="0">
                                          <p:val>
                                            <p:strVal val="#ppt_y+#ppt_h*1.125000"/>
                                          </p:val>
                                        </p:tav>
                                        <p:tav tm="100000">
                                          <p:val>
                                            <p:strVal val="#ppt_y"/>
                                          </p:val>
                                        </p:tav>
                                      </p:tavLst>
                                    </p:anim>
                                    <p:animEffect transition="in" filter="wipe(up)">
                                      <p:cBhvr>
                                        <p:cTn id="16" dur="500"/>
                                        <p:tgtEl>
                                          <p:spTgt spid="2150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p:tgtEl>
                                          <p:spTgt spid="11"/>
                                        </p:tgtEl>
                                        <p:attrNameLst>
                                          <p:attrName>ppt_y</p:attrName>
                                        </p:attrNameLst>
                                      </p:cBhvr>
                                      <p:tavLst>
                                        <p:tav tm="0">
                                          <p:val>
                                            <p:strVal val="#ppt_y+#ppt_h*1.125000"/>
                                          </p:val>
                                        </p:tav>
                                        <p:tav tm="100000">
                                          <p:val>
                                            <p:strVal val="#ppt_y"/>
                                          </p:val>
                                        </p:tav>
                                      </p:tavLst>
                                    </p:anim>
                                    <p:animEffect transition="in" filter="wipe(up)">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p:tgtEl>
                                          <p:spTgt spid="12"/>
                                        </p:tgtEl>
                                        <p:attrNameLst>
                                          <p:attrName>ppt_y</p:attrName>
                                        </p:attrNameLst>
                                      </p:cBhvr>
                                      <p:tavLst>
                                        <p:tav tm="0">
                                          <p:val>
                                            <p:strVal val="#ppt_y+#ppt_h*1.125000"/>
                                          </p:val>
                                        </p:tav>
                                        <p:tav tm="100000">
                                          <p:val>
                                            <p:strVal val="#ppt_y"/>
                                          </p:val>
                                        </p:tav>
                                      </p:tavLst>
                                    </p:anim>
                                    <p:animEffect transition="in" filter="wipe(up)">
                                      <p:cBhvr>
                                        <p:cTn id="30" dur="500"/>
                                        <p:tgtEl>
                                          <p:spTgt spid="1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p:tgtEl>
                                          <p:spTgt spid="16"/>
                                        </p:tgtEl>
                                        <p:attrNameLst>
                                          <p:attrName>ppt_y</p:attrName>
                                        </p:attrNameLst>
                                      </p:cBhvr>
                                      <p:tavLst>
                                        <p:tav tm="0">
                                          <p:val>
                                            <p:strVal val="#ppt_y+#ppt_h*1.125000"/>
                                          </p:val>
                                        </p:tav>
                                        <p:tav tm="100000">
                                          <p:val>
                                            <p:strVal val="#ppt_y"/>
                                          </p:val>
                                        </p:tav>
                                      </p:tavLst>
                                    </p:anim>
                                    <p:animEffect transition="in" filter="wipe(up)">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 presetClass="entr" presetSubtype="4"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2" presetClass="entr" presetSubtype="2"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1+#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childTnLst>
                          </p:cTn>
                        </p:par>
                        <p:par>
                          <p:cTn id="68" fill="hold">
                            <p:stCondLst>
                              <p:cond delay="2000"/>
                            </p:stCondLst>
                            <p:childTnLst>
                              <p:par>
                                <p:cTn id="69" presetID="2" presetClass="entr" presetSubtype="2"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1+#ppt_w/2"/>
                                          </p:val>
                                        </p:tav>
                                        <p:tav tm="100000">
                                          <p:val>
                                            <p:strVal val="#ppt_x"/>
                                          </p:val>
                                        </p:tav>
                                      </p:tavLst>
                                    </p:anim>
                                    <p:anim calcmode="lin" valueType="num">
                                      <p:cBhvr additive="base">
                                        <p:cTn id="7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p:bldP spid="21509" grpId="0"/>
      <p:bldP spid="10" grpId="0"/>
      <p:bldP spid="11" grpId="0"/>
      <p:bldP spid="12" grpId="0" animBg="1"/>
      <p:bldP spid="13" grpId="0"/>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íş1ïḓê"/>
          <p:cNvGrpSpPr/>
          <p:nvPr/>
        </p:nvGrpSpPr>
        <p:grpSpPr>
          <a:xfrm>
            <a:off x="2226570" y="706056"/>
            <a:ext cx="7452473" cy="5772865"/>
            <a:chOff x="377278" y="1401823"/>
            <a:chExt cx="6048001" cy="4684927"/>
          </a:xfrm>
        </p:grpSpPr>
        <p:sp>
          <p:nvSpPr>
            <p:cNvPr id="32" name="ïS1íḍe"/>
            <p:cNvSpPr/>
            <p:nvPr/>
          </p:nvSpPr>
          <p:spPr bwMode="auto">
            <a:xfrm>
              <a:off x="1256566" y="1625600"/>
              <a:ext cx="4289425" cy="4303713"/>
            </a:xfrm>
            <a:custGeom>
              <a:avLst/>
              <a:gdLst>
                <a:gd name="T0" fmla="*/ 365 w 2340"/>
                <a:gd name="T1" fmla="*/ 542 h 2348"/>
                <a:gd name="T2" fmla="*/ 805 w 2340"/>
                <a:gd name="T3" fmla="*/ 220 h 2348"/>
                <a:gd name="T4" fmla="*/ 1001 w 2340"/>
                <a:gd name="T5" fmla="*/ 167 h 2348"/>
                <a:gd name="T6" fmla="*/ 1122 w 2340"/>
                <a:gd name="T7" fmla="*/ 155 h 2348"/>
                <a:gd name="T8" fmla="*/ 1230 w 2340"/>
                <a:gd name="T9" fmla="*/ 156 h 2348"/>
                <a:gd name="T10" fmla="*/ 1341 w 2340"/>
                <a:gd name="T11" fmla="*/ 169 h 2348"/>
                <a:gd name="T12" fmla="*/ 1513 w 2340"/>
                <a:gd name="T13" fmla="*/ 215 h 2348"/>
                <a:gd name="T14" fmla="*/ 1590 w 2340"/>
                <a:gd name="T15" fmla="*/ 246 h 2348"/>
                <a:gd name="T16" fmla="*/ 1708 w 2340"/>
                <a:gd name="T17" fmla="*/ 310 h 2348"/>
                <a:gd name="T18" fmla="*/ 1818 w 2340"/>
                <a:gd name="T19" fmla="*/ 389 h 2348"/>
                <a:gd name="T20" fmla="*/ 1940 w 2340"/>
                <a:gd name="T21" fmla="*/ 510 h 2348"/>
                <a:gd name="T22" fmla="*/ 2014 w 2340"/>
                <a:gd name="T23" fmla="*/ 608 h 2348"/>
                <a:gd name="T24" fmla="*/ 2076 w 2340"/>
                <a:gd name="T25" fmla="*/ 714 h 2348"/>
                <a:gd name="T26" fmla="*/ 2137 w 2340"/>
                <a:gd name="T27" fmla="*/ 860 h 2348"/>
                <a:gd name="T28" fmla="*/ 2174 w 2340"/>
                <a:gd name="T29" fmla="*/ 1015 h 2348"/>
                <a:gd name="T30" fmla="*/ 2186 w 2340"/>
                <a:gd name="T31" fmla="*/ 1192 h 2348"/>
                <a:gd name="T32" fmla="*/ 2174 w 2340"/>
                <a:gd name="T33" fmla="*/ 1333 h 2348"/>
                <a:gd name="T34" fmla="*/ 2131 w 2340"/>
                <a:gd name="T35" fmla="*/ 1505 h 2348"/>
                <a:gd name="T36" fmla="*/ 2077 w 2340"/>
                <a:gd name="T37" fmla="*/ 1634 h 2348"/>
                <a:gd name="T38" fmla="*/ 1985 w 2340"/>
                <a:gd name="T39" fmla="*/ 1782 h 2348"/>
                <a:gd name="T40" fmla="*/ 1859 w 2340"/>
                <a:gd name="T41" fmla="*/ 1922 h 2348"/>
                <a:gd name="T42" fmla="*/ 1740 w 2340"/>
                <a:gd name="T43" fmla="*/ 2017 h 2348"/>
                <a:gd name="T44" fmla="*/ 1611 w 2340"/>
                <a:gd name="T45" fmla="*/ 2092 h 2348"/>
                <a:gd name="T46" fmla="*/ 1382 w 2340"/>
                <a:gd name="T47" fmla="*/ 2171 h 2348"/>
                <a:gd name="T48" fmla="*/ 1167 w 2340"/>
                <a:gd name="T49" fmla="*/ 2194 h 2348"/>
                <a:gd name="T50" fmla="*/ 1018 w 2340"/>
                <a:gd name="T51" fmla="*/ 2183 h 2348"/>
                <a:gd name="T52" fmla="*/ 906 w 2340"/>
                <a:gd name="T53" fmla="*/ 2161 h 2348"/>
                <a:gd name="T54" fmla="*/ 775 w 2340"/>
                <a:gd name="T55" fmla="*/ 2117 h 2348"/>
                <a:gd name="T56" fmla="*/ 669 w 2340"/>
                <a:gd name="T57" fmla="*/ 2065 h 2348"/>
                <a:gd name="T58" fmla="*/ 435 w 2340"/>
                <a:gd name="T59" fmla="*/ 1886 h 2348"/>
                <a:gd name="T60" fmla="*/ 486 w 2340"/>
                <a:gd name="T61" fmla="*/ 1739 h 2348"/>
                <a:gd name="T62" fmla="*/ 283 w 2340"/>
                <a:gd name="T63" fmla="*/ 1948 h 2348"/>
                <a:gd name="T64" fmla="*/ 532 w 2340"/>
                <a:gd name="T65" fmla="*/ 2162 h 2348"/>
                <a:gd name="T66" fmla="*/ 660 w 2340"/>
                <a:gd name="T67" fmla="*/ 2234 h 2348"/>
                <a:gd name="T68" fmla="*/ 836 w 2340"/>
                <a:gd name="T69" fmla="*/ 2301 h 2348"/>
                <a:gd name="T70" fmla="*/ 963 w 2340"/>
                <a:gd name="T71" fmla="*/ 2331 h 2348"/>
                <a:gd name="T72" fmla="*/ 1098 w 2340"/>
                <a:gd name="T73" fmla="*/ 2346 h 2348"/>
                <a:gd name="T74" fmla="*/ 1343 w 2340"/>
                <a:gd name="T75" fmla="*/ 2335 h 2348"/>
                <a:gd name="T76" fmla="*/ 1626 w 2340"/>
                <a:gd name="T77" fmla="*/ 2254 h 2348"/>
                <a:gd name="T78" fmla="*/ 1795 w 2340"/>
                <a:gd name="T79" fmla="*/ 2166 h 2348"/>
                <a:gd name="T80" fmla="*/ 1949 w 2340"/>
                <a:gd name="T81" fmla="*/ 2049 h 2348"/>
                <a:gd name="T82" fmla="*/ 2072 w 2340"/>
                <a:gd name="T83" fmla="*/ 1921 h 2348"/>
                <a:gd name="T84" fmla="*/ 2195 w 2340"/>
                <a:gd name="T85" fmla="*/ 1739 h 2348"/>
                <a:gd name="T86" fmla="*/ 2267 w 2340"/>
                <a:gd name="T87" fmla="*/ 1583 h 2348"/>
                <a:gd name="T88" fmla="*/ 2306 w 2340"/>
                <a:gd name="T89" fmla="*/ 1457 h 2348"/>
                <a:gd name="T90" fmla="*/ 2336 w 2340"/>
                <a:gd name="T91" fmla="*/ 1276 h 2348"/>
                <a:gd name="T92" fmla="*/ 2334 w 2340"/>
                <a:gd name="T93" fmla="*/ 1052 h 2348"/>
                <a:gd name="T94" fmla="*/ 2301 w 2340"/>
                <a:gd name="T95" fmla="*/ 871 h 2348"/>
                <a:gd name="T96" fmla="*/ 2231 w 2340"/>
                <a:gd name="T97" fmla="*/ 680 h 2348"/>
                <a:gd name="T98" fmla="*/ 2164 w 2340"/>
                <a:gd name="T99" fmla="*/ 556 h 2348"/>
                <a:gd name="T100" fmla="*/ 2083 w 2340"/>
                <a:gd name="T101" fmla="*/ 441 h 2348"/>
                <a:gd name="T102" fmla="*/ 1990 w 2340"/>
                <a:gd name="T103" fmla="*/ 337 h 2348"/>
                <a:gd name="T104" fmla="*/ 1854 w 2340"/>
                <a:gd name="T105" fmla="*/ 223 h 2348"/>
                <a:gd name="T106" fmla="*/ 1680 w 2340"/>
                <a:gd name="T107" fmla="*/ 118 h 2348"/>
                <a:gd name="T108" fmla="*/ 1583 w 2340"/>
                <a:gd name="T109" fmla="*/ 76 h 2348"/>
                <a:gd name="T110" fmla="*/ 1439 w 2340"/>
                <a:gd name="T111" fmla="*/ 32 h 2348"/>
                <a:gd name="T112" fmla="*/ 1276 w 2340"/>
                <a:gd name="T113" fmla="*/ 5 h 2348"/>
                <a:gd name="T114" fmla="*/ 1168 w 2340"/>
                <a:gd name="T115" fmla="*/ 0 h 2348"/>
                <a:gd name="T116" fmla="*/ 1045 w 2340"/>
                <a:gd name="T117" fmla="*/ 6 h 2348"/>
                <a:gd name="T118" fmla="*/ 844 w 2340"/>
                <a:gd name="T119" fmla="*/ 45 h 2348"/>
                <a:gd name="T120" fmla="*/ 579 w 2340"/>
                <a:gd name="T121" fmla="*/ 157 h 2348"/>
                <a:gd name="T122" fmla="*/ 3 w 2340"/>
                <a:gd name="T123" fmla="*/ 1014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0" h="2348">
                  <a:moveTo>
                    <a:pt x="153" y="1052"/>
                  </a:moveTo>
                  <a:cubicBezTo>
                    <a:pt x="153" y="1052"/>
                    <a:pt x="154" y="1046"/>
                    <a:pt x="155" y="1035"/>
                  </a:cubicBezTo>
                  <a:cubicBezTo>
                    <a:pt x="157" y="1024"/>
                    <a:pt x="159" y="1007"/>
                    <a:pt x="164" y="985"/>
                  </a:cubicBezTo>
                  <a:cubicBezTo>
                    <a:pt x="172" y="941"/>
                    <a:pt x="186" y="878"/>
                    <a:pt x="217" y="801"/>
                  </a:cubicBezTo>
                  <a:cubicBezTo>
                    <a:pt x="224" y="781"/>
                    <a:pt x="233" y="761"/>
                    <a:pt x="242" y="740"/>
                  </a:cubicBezTo>
                  <a:cubicBezTo>
                    <a:pt x="253" y="720"/>
                    <a:pt x="263" y="698"/>
                    <a:pt x="275" y="677"/>
                  </a:cubicBezTo>
                  <a:cubicBezTo>
                    <a:pt x="300" y="633"/>
                    <a:pt x="329" y="588"/>
                    <a:pt x="365" y="542"/>
                  </a:cubicBezTo>
                  <a:cubicBezTo>
                    <a:pt x="401" y="497"/>
                    <a:pt x="443" y="452"/>
                    <a:pt x="491" y="409"/>
                  </a:cubicBezTo>
                  <a:cubicBezTo>
                    <a:pt x="540" y="366"/>
                    <a:pt x="595" y="326"/>
                    <a:pt x="656" y="290"/>
                  </a:cubicBezTo>
                  <a:cubicBezTo>
                    <a:pt x="672" y="281"/>
                    <a:pt x="688" y="273"/>
                    <a:pt x="704" y="265"/>
                  </a:cubicBezTo>
                  <a:cubicBezTo>
                    <a:pt x="712" y="260"/>
                    <a:pt x="720" y="256"/>
                    <a:pt x="728" y="253"/>
                  </a:cubicBezTo>
                  <a:cubicBezTo>
                    <a:pt x="737" y="249"/>
                    <a:pt x="745" y="245"/>
                    <a:pt x="753" y="241"/>
                  </a:cubicBezTo>
                  <a:cubicBezTo>
                    <a:pt x="762" y="237"/>
                    <a:pt x="770" y="234"/>
                    <a:pt x="779" y="230"/>
                  </a:cubicBezTo>
                  <a:cubicBezTo>
                    <a:pt x="787" y="227"/>
                    <a:pt x="796" y="223"/>
                    <a:pt x="805" y="220"/>
                  </a:cubicBezTo>
                  <a:cubicBezTo>
                    <a:pt x="823" y="213"/>
                    <a:pt x="840" y="207"/>
                    <a:pt x="859" y="201"/>
                  </a:cubicBezTo>
                  <a:cubicBezTo>
                    <a:pt x="868" y="198"/>
                    <a:pt x="877" y="195"/>
                    <a:pt x="886" y="193"/>
                  </a:cubicBezTo>
                  <a:cubicBezTo>
                    <a:pt x="896" y="190"/>
                    <a:pt x="905" y="188"/>
                    <a:pt x="914" y="185"/>
                  </a:cubicBezTo>
                  <a:cubicBezTo>
                    <a:pt x="919" y="184"/>
                    <a:pt x="924" y="183"/>
                    <a:pt x="929" y="182"/>
                  </a:cubicBezTo>
                  <a:cubicBezTo>
                    <a:pt x="933" y="181"/>
                    <a:pt x="938" y="180"/>
                    <a:pt x="943" y="179"/>
                  </a:cubicBezTo>
                  <a:cubicBezTo>
                    <a:pt x="952" y="177"/>
                    <a:pt x="962" y="174"/>
                    <a:pt x="972" y="172"/>
                  </a:cubicBezTo>
                  <a:cubicBezTo>
                    <a:pt x="981" y="170"/>
                    <a:pt x="991" y="169"/>
                    <a:pt x="1001" y="167"/>
                  </a:cubicBezTo>
                  <a:cubicBezTo>
                    <a:pt x="1011" y="166"/>
                    <a:pt x="1021" y="164"/>
                    <a:pt x="1031" y="163"/>
                  </a:cubicBezTo>
                  <a:cubicBezTo>
                    <a:pt x="1041" y="162"/>
                    <a:pt x="1051" y="161"/>
                    <a:pt x="1061" y="159"/>
                  </a:cubicBezTo>
                  <a:cubicBezTo>
                    <a:pt x="1068" y="159"/>
                    <a:pt x="1068" y="159"/>
                    <a:pt x="1068" y="159"/>
                  </a:cubicBezTo>
                  <a:cubicBezTo>
                    <a:pt x="1071" y="158"/>
                    <a:pt x="1073" y="158"/>
                    <a:pt x="1076" y="158"/>
                  </a:cubicBezTo>
                  <a:cubicBezTo>
                    <a:pt x="1081" y="158"/>
                    <a:pt x="1086" y="157"/>
                    <a:pt x="1091" y="157"/>
                  </a:cubicBezTo>
                  <a:cubicBezTo>
                    <a:pt x="1096" y="157"/>
                    <a:pt x="1101" y="156"/>
                    <a:pt x="1106" y="156"/>
                  </a:cubicBezTo>
                  <a:cubicBezTo>
                    <a:pt x="1111" y="156"/>
                    <a:pt x="1116" y="155"/>
                    <a:pt x="1122" y="155"/>
                  </a:cubicBezTo>
                  <a:cubicBezTo>
                    <a:pt x="1132" y="155"/>
                    <a:pt x="1142" y="154"/>
                    <a:pt x="1152" y="154"/>
                  </a:cubicBezTo>
                  <a:cubicBezTo>
                    <a:pt x="1158" y="154"/>
                    <a:pt x="1163" y="154"/>
                    <a:pt x="1168" y="154"/>
                  </a:cubicBezTo>
                  <a:cubicBezTo>
                    <a:pt x="1173" y="154"/>
                    <a:pt x="1178" y="154"/>
                    <a:pt x="1183" y="154"/>
                  </a:cubicBezTo>
                  <a:cubicBezTo>
                    <a:pt x="1194" y="155"/>
                    <a:pt x="1204" y="155"/>
                    <a:pt x="1215" y="155"/>
                  </a:cubicBezTo>
                  <a:cubicBezTo>
                    <a:pt x="1219" y="155"/>
                    <a:pt x="1219" y="155"/>
                    <a:pt x="1219" y="155"/>
                  </a:cubicBezTo>
                  <a:cubicBezTo>
                    <a:pt x="1223" y="156"/>
                    <a:pt x="1223" y="156"/>
                    <a:pt x="1223" y="156"/>
                  </a:cubicBezTo>
                  <a:cubicBezTo>
                    <a:pt x="1230" y="156"/>
                    <a:pt x="1230" y="156"/>
                    <a:pt x="1230" y="156"/>
                  </a:cubicBezTo>
                  <a:cubicBezTo>
                    <a:pt x="1236" y="157"/>
                    <a:pt x="1241" y="157"/>
                    <a:pt x="1246" y="157"/>
                  </a:cubicBezTo>
                  <a:cubicBezTo>
                    <a:pt x="1251" y="158"/>
                    <a:pt x="1257" y="158"/>
                    <a:pt x="1262" y="159"/>
                  </a:cubicBezTo>
                  <a:cubicBezTo>
                    <a:pt x="1270" y="159"/>
                    <a:pt x="1270" y="159"/>
                    <a:pt x="1270" y="159"/>
                  </a:cubicBezTo>
                  <a:cubicBezTo>
                    <a:pt x="1272" y="159"/>
                    <a:pt x="1275" y="160"/>
                    <a:pt x="1278" y="160"/>
                  </a:cubicBezTo>
                  <a:cubicBezTo>
                    <a:pt x="1288" y="161"/>
                    <a:pt x="1299" y="163"/>
                    <a:pt x="1309" y="164"/>
                  </a:cubicBezTo>
                  <a:cubicBezTo>
                    <a:pt x="1314" y="165"/>
                    <a:pt x="1320" y="165"/>
                    <a:pt x="1325" y="166"/>
                  </a:cubicBezTo>
                  <a:cubicBezTo>
                    <a:pt x="1330" y="167"/>
                    <a:pt x="1335" y="168"/>
                    <a:pt x="1341" y="169"/>
                  </a:cubicBezTo>
                  <a:cubicBezTo>
                    <a:pt x="1351" y="171"/>
                    <a:pt x="1362" y="173"/>
                    <a:pt x="1372" y="175"/>
                  </a:cubicBezTo>
                  <a:cubicBezTo>
                    <a:pt x="1383" y="177"/>
                    <a:pt x="1393" y="180"/>
                    <a:pt x="1404" y="182"/>
                  </a:cubicBezTo>
                  <a:cubicBezTo>
                    <a:pt x="1409" y="183"/>
                    <a:pt x="1414" y="184"/>
                    <a:pt x="1419" y="186"/>
                  </a:cubicBezTo>
                  <a:cubicBezTo>
                    <a:pt x="1425" y="187"/>
                    <a:pt x="1430" y="189"/>
                    <a:pt x="1435" y="190"/>
                  </a:cubicBezTo>
                  <a:cubicBezTo>
                    <a:pt x="1446" y="193"/>
                    <a:pt x="1456" y="196"/>
                    <a:pt x="1466" y="199"/>
                  </a:cubicBezTo>
                  <a:cubicBezTo>
                    <a:pt x="1477" y="202"/>
                    <a:pt x="1487" y="206"/>
                    <a:pt x="1498" y="209"/>
                  </a:cubicBezTo>
                  <a:cubicBezTo>
                    <a:pt x="1503" y="211"/>
                    <a:pt x="1508" y="213"/>
                    <a:pt x="1513" y="215"/>
                  </a:cubicBezTo>
                  <a:cubicBezTo>
                    <a:pt x="1516" y="215"/>
                    <a:pt x="1518" y="216"/>
                    <a:pt x="1521" y="217"/>
                  </a:cubicBezTo>
                  <a:cubicBezTo>
                    <a:pt x="1528" y="220"/>
                    <a:pt x="1528" y="220"/>
                    <a:pt x="1528" y="220"/>
                  </a:cubicBezTo>
                  <a:cubicBezTo>
                    <a:pt x="1539" y="224"/>
                    <a:pt x="1549" y="228"/>
                    <a:pt x="1559" y="233"/>
                  </a:cubicBezTo>
                  <a:cubicBezTo>
                    <a:pt x="1563" y="234"/>
                    <a:pt x="1563" y="234"/>
                    <a:pt x="1563" y="234"/>
                  </a:cubicBezTo>
                  <a:cubicBezTo>
                    <a:pt x="1567" y="236"/>
                    <a:pt x="1567" y="236"/>
                    <a:pt x="1567" y="236"/>
                  </a:cubicBezTo>
                  <a:cubicBezTo>
                    <a:pt x="1574" y="239"/>
                    <a:pt x="1574" y="239"/>
                    <a:pt x="1574" y="239"/>
                  </a:cubicBezTo>
                  <a:cubicBezTo>
                    <a:pt x="1590" y="246"/>
                    <a:pt x="1590" y="246"/>
                    <a:pt x="1590" y="246"/>
                  </a:cubicBezTo>
                  <a:cubicBezTo>
                    <a:pt x="1605" y="253"/>
                    <a:pt x="1605" y="253"/>
                    <a:pt x="1605" y="253"/>
                  </a:cubicBezTo>
                  <a:cubicBezTo>
                    <a:pt x="1607" y="254"/>
                    <a:pt x="1610" y="255"/>
                    <a:pt x="1612" y="257"/>
                  </a:cubicBezTo>
                  <a:cubicBezTo>
                    <a:pt x="1620" y="260"/>
                    <a:pt x="1620" y="260"/>
                    <a:pt x="1620" y="260"/>
                  </a:cubicBezTo>
                  <a:cubicBezTo>
                    <a:pt x="1630" y="265"/>
                    <a:pt x="1640" y="270"/>
                    <a:pt x="1649" y="276"/>
                  </a:cubicBezTo>
                  <a:cubicBezTo>
                    <a:pt x="1659" y="281"/>
                    <a:pt x="1669" y="287"/>
                    <a:pt x="1679" y="292"/>
                  </a:cubicBezTo>
                  <a:cubicBezTo>
                    <a:pt x="1693" y="301"/>
                    <a:pt x="1693" y="301"/>
                    <a:pt x="1693" y="301"/>
                  </a:cubicBezTo>
                  <a:cubicBezTo>
                    <a:pt x="1698" y="303"/>
                    <a:pt x="1703" y="307"/>
                    <a:pt x="1708" y="310"/>
                  </a:cubicBezTo>
                  <a:cubicBezTo>
                    <a:pt x="1717" y="316"/>
                    <a:pt x="1727" y="322"/>
                    <a:pt x="1736" y="328"/>
                  </a:cubicBezTo>
                  <a:cubicBezTo>
                    <a:pt x="1745" y="334"/>
                    <a:pt x="1755" y="341"/>
                    <a:pt x="1764" y="348"/>
                  </a:cubicBezTo>
                  <a:cubicBezTo>
                    <a:pt x="1768" y="351"/>
                    <a:pt x="1773" y="354"/>
                    <a:pt x="1778" y="358"/>
                  </a:cubicBezTo>
                  <a:cubicBezTo>
                    <a:pt x="1791" y="368"/>
                    <a:pt x="1791" y="368"/>
                    <a:pt x="1791" y="368"/>
                  </a:cubicBezTo>
                  <a:cubicBezTo>
                    <a:pt x="1804" y="379"/>
                    <a:pt x="1804" y="379"/>
                    <a:pt x="1804" y="379"/>
                  </a:cubicBezTo>
                  <a:cubicBezTo>
                    <a:pt x="1811" y="384"/>
                    <a:pt x="1811" y="384"/>
                    <a:pt x="1811" y="384"/>
                  </a:cubicBezTo>
                  <a:cubicBezTo>
                    <a:pt x="1813" y="386"/>
                    <a:pt x="1816" y="387"/>
                    <a:pt x="1818" y="389"/>
                  </a:cubicBezTo>
                  <a:cubicBezTo>
                    <a:pt x="1835" y="404"/>
                    <a:pt x="1853" y="419"/>
                    <a:pt x="1869" y="435"/>
                  </a:cubicBezTo>
                  <a:cubicBezTo>
                    <a:pt x="1882" y="447"/>
                    <a:pt x="1882" y="447"/>
                    <a:pt x="1882" y="447"/>
                  </a:cubicBezTo>
                  <a:cubicBezTo>
                    <a:pt x="1888" y="453"/>
                    <a:pt x="1888" y="453"/>
                    <a:pt x="1888" y="453"/>
                  </a:cubicBezTo>
                  <a:cubicBezTo>
                    <a:pt x="1894" y="459"/>
                    <a:pt x="1894" y="459"/>
                    <a:pt x="1894" y="459"/>
                  </a:cubicBezTo>
                  <a:cubicBezTo>
                    <a:pt x="1902" y="468"/>
                    <a:pt x="1910" y="476"/>
                    <a:pt x="1918" y="484"/>
                  </a:cubicBezTo>
                  <a:cubicBezTo>
                    <a:pt x="1922" y="489"/>
                    <a:pt x="1925" y="493"/>
                    <a:pt x="1929" y="497"/>
                  </a:cubicBezTo>
                  <a:cubicBezTo>
                    <a:pt x="1940" y="510"/>
                    <a:pt x="1940" y="510"/>
                    <a:pt x="1940" y="510"/>
                  </a:cubicBezTo>
                  <a:cubicBezTo>
                    <a:pt x="1952" y="524"/>
                    <a:pt x="1952" y="524"/>
                    <a:pt x="1952" y="524"/>
                  </a:cubicBezTo>
                  <a:cubicBezTo>
                    <a:pt x="1956" y="528"/>
                    <a:pt x="1959" y="533"/>
                    <a:pt x="1963" y="537"/>
                  </a:cubicBezTo>
                  <a:cubicBezTo>
                    <a:pt x="1970" y="546"/>
                    <a:pt x="1977" y="556"/>
                    <a:pt x="1984" y="565"/>
                  </a:cubicBezTo>
                  <a:cubicBezTo>
                    <a:pt x="1991" y="574"/>
                    <a:pt x="1998" y="584"/>
                    <a:pt x="2004" y="593"/>
                  </a:cubicBezTo>
                  <a:cubicBezTo>
                    <a:pt x="2010" y="600"/>
                    <a:pt x="2010" y="600"/>
                    <a:pt x="2010" y="600"/>
                  </a:cubicBezTo>
                  <a:cubicBezTo>
                    <a:pt x="2012" y="604"/>
                    <a:pt x="2012" y="604"/>
                    <a:pt x="2012" y="604"/>
                  </a:cubicBezTo>
                  <a:cubicBezTo>
                    <a:pt x="2014" y="608"/>
                    <a:pt x="2014" y="608"/>
                    <a:pt x="2014" y="608"/>
                  </a:cubicBezTo>
                  <a:cubicBezTo>
                    <a:pt x="2024" y="622"/>
                    <a:pt x="2024" y="622"/>
                    <a:pt x="2024" y="622"/>
                  </a:cubicBezTo>
                  <a:cubicBezTo>
                    <a:pt x="2033" y="637"/>
                    <a:pt x="2033" y="637"/>
                    <a:pt x="2033" y="637"/>
                  </a:cubicBezTo>
                  <a:cubicBezTo>
                    <a:pt x="2038" y="644"/>
                    <a:pt x="2038" y="644"/>
                    <a:pt x="2038" y="644"/>
                  </a:cubicBezTo>
                  <a:cubicBezTo>
                    <a:pt x="2040" y="647"/>
                    <a:pt x="2041" y="649"/>
                    <a:pt x="2042" y="652"/>
                  </a:cubicBezTo>
                  <a:cubicBezTo>
                    <a:pt x="2048" y="662"/>
                    <a:pt x="2054" y="672"/>
                    <a:pt x="2060" y="682"/>
                  </a:cubicBezTo>
                  <a:cubicBezTo>
                    <a:pt x="2063" y="687"/>
                    <a:pt x="2066" y="693"/>
                    <a:pt x="2068" y="698"/>
                  </a:cubicBezTo>
                  <a:cubicBezTo>
                    <a:pt x="2076" y="714"/>
                    <a:pt x="2076" y="714"/>
                    <a:pt x="2076" y="714"/>
                  </a:cubicBezTo>
                  <a:cubicBezTo>
                    <a:pt x="2084" y="729"/>
                    <a:pt x="2084" y="729"/>
                    <a:pt x="2084" y="729"/>
                  </a:cubicBezTo>
                  <a:cubicBezTo>
                    <a:pt x="2087" y="734"/>
                    <a:pt x="2089" y="740"/>
                    <a:pt x="2092" y="745"/>
                  </a:cubicBezTo>
                  <a:cubicBezTo>
                    <a:pt x="2096" y="756"/>
                    <a:pt x="2101" y="767"/>
                    <a:pt x="2106" y="777"/>
                  </a:cubicBezTo>
                  <a:cubicBezTo>
                    <a:pt x="2110" y="788"/>
                    <a:pt x="2115" y="799"/>
                    <a:pt x="2119" y="810"/>
                  </a:cubicBezTo>
                  <a:cubicBezTo>
                    <a:pt x="2121" y="816"/>
                    <a:pt x="2124" y="821"/>
                    <a:pt x="2125" y="827"/>
                  </a:cubicBezTo>
                  <a:cubicBezTo>
                    <a:pt x="2131" y="843"/>
                    <a:pt x="2131" y="843"/>
                    <a:pt x="2131" y="843"/>
                  </a:cubicBezTo>
                  <a:cubicBezTo>
                    <a:pt x="2137" y="860"/>
                    <a:pt x="2137" y="860"/>
                    <a:pt x="2137" y="860"/>
                  </a:cubicBezTo>
                  <a:cubicBezTo>
                    <a:pt x="2139" y="866"/>
                    <a:pt x="2141" y="871"/>
                    <a:pt x="2142" y="877"/>
                  </a:cubicBezTo>
                  <a:cubicBezTo>
                    <a:pt x="2152" y="911"/>
                    <a:pt x="2152" y="911"/>
                    <a:pt x="2152" y="911"/>
                  </a:cubicBezTo>
                  <a:cubicBezTo>
                    <a:pt x="2154" y="920"/>
                    <a:pt x="2154" y="920"/>
                    <a:pt x="2154" y="920"/>
                  </a:cubicBezTo>
                  <a:cubicBezTo>
                    <a:pt x="2156" y="928"/>
                    <a:pt x="2156" y="928"/>
                    <a:pt x="2156" y="928"/>
                  </a:cubicBezTo>
                  <a:cubicBezTo>
                    <a:pt x="2160" y="945"/>
                    <a:pt x="2160" y="945"/>
                    <a:pt x="2160" y="945"/>
                  </a:cubicBezTo>
                  <a:cubicBezTo>
                    <a:pt x="2163" y="957"/>
                    <a:pt x="2166" y="968"/>
                    <a:pt x="2167" y="980"/>
                  </a:cubicBezTo>
                  <a:cubicBezTo>
                    <a:pt x="2174" y="1015"/>
                    <a:pt x="2174" y="1015"/>
                    <a:pt x="2174" y="1015"/>
                  </a:cubicBezTo>
                  <a:cubicBezTo>
                    <a:pt x="2176" y="1027"/>
                    <a:pt x="2177" y="1038"/>
                    <a:pt x="2178" y="1050"/>
                  </a:cubicBezTo>
                  <a:cubicBezTo>
                    <a:pt x="2181" y="1068"/>
                    <a:pt x="2181" y="1068"/>
                    <a:pt x="2181" y="1068"/>
                  </a:cubicBezTo>
                  <a:cubicBezTo>
                    <a:pt x="2181" y="1074"/>
                    <a:pt x="2182" y="1080"/>
                    <a:pt x="2182" y="1086"/>
                  </a:cubicBezTo>
                  <a:cubicBezTo>
                    <a:pt x="2185" y="1121"/>
                    <a:pt x="2185" y="1121"/>
                    <a:pt x="2185" y="1121"/>
                  </a:cubicBezTo>
                  <a:cubicBezTo>
                    <a:pt x="2186" y="1156"/>
                    <a:pt x="2186" y="1156"/>
                    <a:pt x="2186" y="1156"/>
                  </a:cubicBezTo>
                  <a:cubicBezTo>
                    <a:pt x="2186" y="1174"/>
                    <a:pt x="2186" y="1174"/>
                    <a:pt x="2186" y="1174"/>
                  </a:cubicBezTo>
                  <a:cubicBezTo>
                    <a:pt x="2186" y="1192"/>
                    <a:pt x="2186" y="1192"/>
                    <a:pt x="2186" y="1192"/>
                  </a:cubicBezTo>
                  <a:cubicBezTo>
                    <a:pt x="2185" y="1228"/>
                    <a:pt x="2185" y="1228"/>
                    <a:pt x="2185" y="1228"/>
                  </a:cubicBezTo>
                  <a:cubicBezTo>
                    <a:pt x="2182" y="1263"/>
                    <a:pt x="2182" y="1263"/>
                    <a:pt x="2182" y="1263"/>
                  </a:cubicBezTo>
                  <a:cubicBezTo>
                    <a:pt x="2182" y="1269"/>
                    <a:pt x="2181" y="1275"/>
                    <a:pt x="2181" y="1281"/>
                  </a:cubicBezTo>
                  <a:cubicBezTo>
                    <a:pt x="2178" y="1298"/>
                    <a:pt x="2178" y="1298"/>
                    <a:pt x="2178" y="1298"/>
                  </a:cubicBezTo>
                  <a:cubicBezTo>
                    <a:pt x="2176" y="1316"/>
                    <a:pt x="2176" y="1316"/>
                    <a:pt x="2176" y="1316"/>
                  </a:cubicBezTo>
                  <a:cubicBezTo>
                    <a:pt x="2175" y="1325"/>
                    <a:pt x="2175" y="1325"/>
                    <a:pt x="2175" y="1325"/>
                  </a:cubicBezTo>
                  <a:cubicBezTo>
                    <a:pt x="2175" y="1327"/>
                    <a:pt x="2174" y="1330"/>
                    <a:pt x="2174" y="1333"/>
                  </a:cubicBezTo>
                  <a:cubicBezTo>
                    <a:pt x="2169" y="1357"/>
                    <a:pt x="2166" y="1380"/>
                    <a:pt x="2160" y="1403"/>
                  </a:cubicBezTo>
                  <a:cubicBezTo>
                    <a:pt x="2156" y="1420"/>
                    <a:pt x="2156" y="1420"/>
                    <a:pt x="2156" y="1420"/>
                  </a:cubicBezTo>
                  <a:cubicBezTo>
                    <a:pt x="2154" y="1429"/>
                    <a:pt x="2154" y="1429"/>
                    <a:pt x="2154" y="1429"/>
                  </a:cubicBezTo>
                  <a:cubicBezTo>
                    <a:pt x="2152" y="1437"/>
                    <a:pt x="2152" y="1437"/>
                    <a:pt x="2152" y="1437"/>
                  </a:cubicBezTo>
                  <a:cubicBezTo>
                    <a:pt x="2149" y="1448"/>
                    <a:pt x="2145" y="1460"/>
                    <a:pt x="2142" y="1471"/>
                  </a:cubicBezTo>
                  <a:cubicBezTo>
                    <a:pt x="2141" y="1477"/>
                    <a:pt x="2139" y="1482"/>
                    <a:pt x="2137" y="1488"/>
                  </a:cubicBezTo>
                  <a:cubicBezTo>
                    <a:pt x="2131" y="1505"/>
                    <a:pt x="2131" y="1505"/>
                    <a:pt x="2131" y="1505"/>
                  </a:cubicBezTo>
                  <a:cubicBezTo>
                    <a:pt x="2125" y="1521"/>
                    <a:pt x="2125" y="1521"/>
                    <a:pt x="2125" y="1521"/>
                  </a:cubicBezTo>
                  <a:cubicBezTo>
                    <a:pt x="2125" y="1524"/>
                    <a:pt x="2124" y="1527"/>
                    <a:pt x="2122" y="1529"/>
                  </a:cubicBezTo>
                  <a:cubicBezTo>
                    <a:pt x="2119" y="1538"/>
                    <a:pt x="2119" y="1538"/>
                    <a:pt x="2119" y="1538"/>
                  </a:cubicBezTo>
                  <a:cubicBezTo>
                    <a:pt x="2115" y="1549"/>
                    <a:pt x="2111" y="1559"/>
                    <a:pt x="2106" y="1570"/>
                  </a:cubicBezTo>
                  <a:cubicBezTo>
                    <a:pt x="2101" y="1581"/>
                    <a:pt x="2097" y="1592"/>
                    <a:pt x="2092" y="1602"/>
                  </a:cubicBezTo>
                  <a:cubicBezTo>
                    <a:pt x="2089" y="1608"/>
                    <a:pt x="2087" y="1613"/>
                    <a:pt x="2085" y="1618"/>
                  </a:cubicBezTo>
                  <a:cubicBezTo>
                    <a:pt x="2077" y="1634"/>
                    <a:pt x="2077" y="1634"/>
                    <a:pt x="2077" y="1634"/>
                  </a:cubicBezTo>
                  <a:cubicBezTo>
                    <a:pt x="2069" y="1649"/>
                    <a:pt x="2069" y="1649"/>
                    <a:pt x="2069" y="1649"/>
                  </a:cubicBezTo>
                  <a:cubicBezTo>
                    <a:pt x="2066" y="1655"/>
                    <a:pt x="2063" y="1660"/>
                    <a:pt x="2060" y="1665"/>
                  </a:cubicBezTo>
                  <a:cubicBezTo>
                    <a:pt x="2055" y="1675"/>
                    <a:pt x="2049" y="1685"/>
                    <a:pt x="2043" y="1695"/>
                  </a:cubicBezTo>
                  <a:cubicBezTo>
                    <a:pt x="2039" y="1703"/>
                    <a:pt x="2039" y="1703"/>
                    <a:pt x="2039" y="1703"/>
                  </a:cubicBezTo>
                  <a:cubicBezTo>
                    <a:pt x="2034" y="1710"/>
                    <a:pt x="2034" y="1710"/>
                    <a:pt x="2034" y="1710"/>
                  </a:cubicBezTo>
                  <a:cubicBezTo>
                    <a:pt x="2025" y="1725"/>
                    <a:pt x="2025" y="1725"/>
                    <a:pt x="2025" y="1725"/>
                  </a:cubicBezTo>
                  <a:cubicBezTo>
                    <a:pt x="2012" y="1744"/>
                    <a:pt x="1999" y="1763"/>
                    <a:pt x="1985" y="1782"/>
                  </a:cubicBezTo>
                  <a:cubicBezTo>
                    <a:pt x="1978" y="1791"/>
                    <a:pt x="1971" y="1800"/>
                    <a:pt x="1964" y="1809"/>
                  </a:cubicBezTo>
                  <a:cubicBezTo>
                    <a:pt x="1953" y="1823"/>
                    <a:pt x="1953" y="1823"/>
                    <a:pt x="1953" y="1823"/>
                  </a:cubicBezTo>
                  <a:cubicBezTo>
                    <a:pt x="1942" y="1836"/>
                    <a:pt x="1942" y="1836"/>
                    <a:pt x="1942" y="1836"/>
                  </a:cubicBezTo>
                  <a:cubicBezTo>
                    <a:pt x="1934" y="1844"/>
                    <a:pt x="1927" y="1853"/>
                    <a:pt x="1919" y="1862"/>
                  </a:cubicBezTo>
                  <a:cubicBezTo>
                    <a:pt x="1911" y="1870"/>
                    <a:pt x="1904" y="1878"/>
                    <a:pt x="1896" y="1887"/>
                  </a:cubicBezTo>
                  <a:cubicBezTo>
                    <a:pt x="1888" y="1895"/>
                    <a:pt x="1880" y="1903"/>
                    <a:pt x="1871" y="1911"/>
                  </a:cubicBezTo>
                  <a:cubicBezTo>
                    <a:pt x="1859" y="1922"/>
                    <a:pt x="1859" y="1922"/>
                    <a:pt x="1859" y="1922"/>
                  </a:cubicBezTo>
                  <a:cubicBezTo>
                    <a:pt x="1853" y="1928"/>
                    <a:pt x="1853" y="1928"/>
                    <a:pt x="1853" y="1928"/>
                  </a:cubicBezTo>
                  <a:cubicBezTo>
                    <a:pt x="1851" y="1930"/>
                    <a:pt x="1849" y="1932"/>
                    <a:pt x="1846" y="1934"/>
                  </a:cubicBezTo>
                  <a:cubicBezTo>
                    <a:pt x="1838" y="1941"/>
                    <a:pt x="1829" y="1949"/>
                    <a:pt x="1821" y="1956"/>
                  </a:cubicBezTo>
                  <a:cubicBezTo>
                    <a:pt x="1819" y="1958"/>
                    <a:pt x="1816" y="1960"/>
                    <a:pt x="1814" y="1962"/>
                  </a:cubicBezTo>
                  <a:cubicBezTo>
                    <a:pt x="1808" y="1967"/>
                    <a:pt x="1808" y="1967"/>
                    <a:pt x="1808" y="1967"/>
                  </a:cubicBezTo>
                  <a:cubicBezTo>
                    <a:pt x="1794" y="1977"/>
                    <a:pt x="1794" y="1977"/>
                    <a:pt x="1794" y="1977"/>
                  </a:cubicBezTo>
                  <a:cubicBezTo>
                    <a:pt x="1777" y="1992"/>
                    <a:pt x="1758" y="2004"/>
                    <a:pt x="1740" y="2017"/>
                  </a:cubicBezTo>
                  <a:cubicBezTo>
                    <a:pt x="1736" y="2021"/>
                    <a:pt x="1731" y="2023"/>
                    <a:pt x="1726" y="2027"/>
                  </a:cubicBezTo>
                  <a:cubicBezTo>
                    <a:pt x="1712" y="2036"/>
                    <a:pt x="1712" y="2036"/>
                    <a:pt x="1712" y="2036"/>
                  </a:cubicBezTo>
                  <a:cubicBezTo>
                    <a:pt x="1698" y="2045"/>
                    <a:pt x="1698" y="2045"/>
                    <a:pt x="1698" y="2045"/>
                  </a:cubicBezTo>
                  <a:cubicBezTo>
                    <a:pt x="1693" y="2048"/>
                    <a:pt x="1688" y="2050"/>
                    <a:pt x="1684" y="2053"/>
                  </a:cubicBezTo>
                  <a:cubicBezTo>
                    <a:pt x="1674" y="2059"/>
                    <a:pt x="1664" y="2064"/>
                    <a:pt x="1655" y="2070"/>
                  </a:cubicBezTo>
                  <a:cubicBezTo>
                    <a:pt x="1645" y="2075"/>
                    <a:pt x="1635" y="2080"/>
                    <a:pt x="1625" y="2085"/>
                  </a:cubicBezTo>
                  <a:cubicBezTo>
                    <a:pt x="1621" y="2087"/>
                    <a:pt x="1616" y="2090"/>
                    <a:pt x="1611" y="2092"/>
                  </a:cubicBezTo>
                  <a:cubicBezTo>
                    <a:pt x="1606" y="2095"/>
                    <a:pt x="1601" y="2097"/>
                    <a:pt x="1596" y="2099"/>
                  </a:cubicBezTo>
                  <a:cubicBezTo>
                    <a:pt x="1586" y="2104"/>
                    <a:pt x="1576" y="2108"/>
                    <a:pt x="1566" y="2113"/>
                  </a:cubicBezTo>
                  <a:cubicBezTo>
                    <a:pt x="1526" y="2129"/>
                    <a:pt x="1485" y="2145"/>
                    <a:pt x="1444" y="2156"/>
                  </a:cubicBezTo>
                  <a:cubicBezTo>
                    <a:pt x="1439" y="2157"/>
                    <a:pt x="1434" y="2158"/>
                    <a:pt x="1429" y="2160"/>
                  </a:cubicBezTo>
                  <a:cubicBezTo>
                    <a:pt x="1421" y="2162"/>
                    <a:pt x="1421" y="2162"/>
                    <a:pt x="1421" y="2162"/>
                  </a:cubicBezTo>
                  <a:cubicBezTo>
                    <a:pt x="1413" y="2164"/>
                    <a:pt x="1413" y="2164"/>
                    <a:pt x="1413" y="2164"/>
                  </a:cubicBezTo>
                  <a:cubicBezTo>
                    <a:pt x="1403" y="2166"/>
                    <a:pt x="1392" y="2169"/>
                    <a:pt x="1382" y="2171"/>
                  </a:cubicBezTo>
                  <a:cubicBezTo>
                    <a:pt x="1372" y="2174"/>
                    <a:pt x="1362" y="2175"/>
                    <a:pt x="1351" y="2177"/>
                  </a:cubicBezTo>
                  <a:cubicBezTo>
                    <a:pt x="1341" y="2179"/>
                    <a:pt x="1331" y="2181"/>
                    <a:pt x="1320" y="2183"/>
                  </a:cubicBezTo>
                  <a:cubicBezTo>
                    <a:pt x="1310" y="2184"/>
                    <a:pt x="1300" y="2185"/>
                    <a:pt x="1289" y="2186"/>
                  </a:cubicBezTo>
                  <a:cubicBezTo>
                    <a:pt x="1284" y="2187"/>
                    <a:pt x="1279" y="2188"/>
                    <a:pt x="1274" y="2188"/>
                  </a:cubicBezTo>
                  <a:cubicBezTo>
                    <a:pt x="1269" y="2189"/>
                    <a:pt x="1264" y="2189"/>
                    <a:pt x="1258" y="2190"/>
                  </a:cubicBezTo>
                  <a:cubicBezTo>
                    <a:pt x="1238" y="2191"/>
                    <a:pt x="1218" y="2193"/>
                    <a:pt x="1197" y="2193"/>
                  </a:cubicBezTo>
                  <a:cubicBezTo>
                    <a:pt x="1187" y="2194"/>
                    <a:pt x="1177" y="2194"/>
                    <a:pt x="1167" y="2194"/>
                  </a:cubicBezTo>
                  <a:cubicBezTo>
                    <a:pt x="1157" y="2194"/>
                    <a:pt x="1146" y="2194"/>
                    <a:pt x="1136" y="2194"/>
                  </a:cubicBezTo>
                  <a:cubicBezTo>
                    <a:pt x="1126" y="2194"/>
                    <a:pt x="1116" y="2193"/>
                    <a:pt x="1106" y="2192"/>
                  </a:cubicBezTo>
                  <a:cubicBezTo>
                    <a:pt x="1102" y="2192"/>
                    <a:pt x="1097" y="2192"/>
                    <a:pt x="1092" y="2191"/>
                  </a:cubicBezTo>
                  <a:cubicBezTo>
                    <a:pt x="1084" y="2191"/>
                    <a:pt x="1084" y="2191"/>
                    <a:pt x="1084" y="2191"/>
                  </a:cubicBezTo>
                  <a:cubicBezTo>
                    <a:pt x="1077" y="2190"/>
                    <a:pt x="1077" y="2190"/>
                    <a:pt x="1077" y="2190"/>
                  </a:cubicBezTo>
                  <a:cubicBezTo>
                    <a:pt x="1067" y="2189"/>
                    <a:pt x="1057" y="2188"/>
                    <a:pt x="1047" y="2187"/>
                  </a:cubicBezTo>
                  <a:cubicBezTo>
                    <a:pt x="1038" y="2186"/>
                    <a:pt x="1028" y="2185"/>
                    <a:pt x="1018" y="2183"/>
                  </a:cubicBezTo>
                  <a:cubicBezTo>
                    <a:pt x="1014" y="2183"/>
                    <a:pt x="1009" y="2182"/>
                    <a:pt x="1004" y="2181"/>
                  </a:cubicBezTo>
                  <a:cubicBezTo>
                    <a:pt x="999" y="2181"/>
                    <a:pt x="994" y="2180"/>
                    <a:pt x="990" y="2179"/>
                  </a:cubicBezTo>
                  <a:cubicBezTo>
                    <a:pt x="985" y="2178"/>
                    <a:pt x="980" y="2177"/>
                    <a:pt x="975" y="2176"/>
                  </a:cubicBezTo>
                  <a:cubicBezTo>
                    <a:pt x="971" y="2175"/>
                    <a:pt x="966" y="2175"/>
                    <a:pt x="961" y="2174"/>
                  </a:cubicBezTo>
                  <a:cubicBezTo>
                    <a:pt x="952" y="2172"/>
                    <a:pt x="943" y="2170"/>
                    <a:pt x="933" y="2167"/>
                  </a:cubicBezTo>
                  <a:cubicBezTo>
                    <a:pt x="929" y="2167"/>
                    <a:pt x="924" y="2165"/>
                    <a:pt x="920" y="2164"/>
                  </a:cubicBezTo>
                  <a:cubicBezTo>
                    <a:pt x="915" y="2163"/>
                    <a:pt x="910" y="2162"/>
                    <a:pt x="906" y="2161"/>
                  </a:cubicBezTo>
                  <a:cubicBezTo>
                    <a:pt x="901" y="2159"/>
                    <a:pt x="897" y="2158"/>
                    <a:pt x="892" y="2157"/>
                  </a:cubicBezTo>
                  <a:cubicBezTo>
                    <a:pt x="888" y="2156"/>
                    <a:pt x="883" y="2154"/>
                    <a:pt x="879" y="2153"/>
                  </a:cubicBezTo>
                  <a:cubicBezTo>
                    <a:pt x="870" y="2150"/>
                    <a:pt x="861" y="2148"/>
                    <a:pt x="852" y="2145"/>
                  </a:cubicBezTo>
                  <a:cubicBezTo>
                    <a:pt x="844" y="2142"/>
                    <a:pt x="835" y="2139"/>
                    <a:pt x="826" y="2136"/>
                  </a:cubicBezTo>
                  <a:cubicBezTo>
                    <a:pt x="822" y="2135"/>
                    <a:pt x="818" y="2133"/>
                    <a:pt x="813" y="2132"/>
                  </a:cubicBezTo>
                  <a:cubicBezTo>
                    <a:pt x="809" y="2130"/>
                    <a:pt x="805" y="2128"/>
                    <a:pt x="801" y="2127"/>
                  </a:cubicBezTo>
                  <a:cubicBezTo>
                    <a:pt x="792" y="2123"/>
                    <a:pt x="784" y="2120"/>
                    <a:pt x="775" y="2117"/>
                  </a:cubicBezTo>
                  <a:cubicBezTo>
                    <a:pt x="767" y="2113"/>
                    <a:pt x="759" y="2110"/>
                    <a:pt x="751" y="2106"/>
                  </a:cubicBezTo>
                  <a:cubicBezTo>
                    <a:pt x="743" y="2103"/>
                    <a:pt x="735" y="2099"/>
                    <a:pt x="727" y="2095"/>
                  </a:cubicBezTo>
                  <a:cubicBezTo>
                    <a:pt x="723" y="2093"/>
                    <a:pt x="719" y="2091"/>
                    <a:pt x="715" y="2089"/>
                  </a:cubicBezTo>
                  <a:cubicBezTo>
                    <a:pt x="709" y="2086"/>
                    <a:pt x="709" y="2086"/>
                    <a:pt x="709" y="2086"/>
                  </a:cubicBezTo>
                  <a:cubicBezTo>
                    <a:pt x="703" y="2083"/>
                    <a:pt x="703" y="2083"/>
                    <a:pt x="703" y="2083"/>
                  </a:cubicBezTo>
                  <a:cubicBezTo>
                    <a:pt x="696" y="2079"/>
                    <a:pt x="688" y="2075"/>
                    <a:pt x="680" y="2071"/>
                  </a:cubicBezTo>
                  <a:cubicBezTo>
                    <a:pt x="677" y="2069"/>
                    <a:pt x="673" y="2067"/>
                    <a:pt x="669" y="2065"/>
                  </a:cubicBezTo>
                  <a:cubicBezTo>
                    <a:pt x="665" y="2063"/>
                    <a:pt x="662" y="2061"/>
                    <a:pt x="658" y="2059"/>
                  </a:cubicBezTo>
                  <a:cubicBezTo>
                    <a:pt x="643" y="2051"/>
                    <a:pt x="629" y="2041"/>
                    <a:pt x="615" y="2033"/>
                  </a:cubicBezTo>
                  <a:cubicBezTo>
                    <a:pt x="610" y="2029"/>
                    <a:pt x="610" y="2029"/>
                    <a:pt x="610" y="2029"/>
                  </a:cubicBezTo>
                  <a:cubicBezTo>
                    <a:pt x="605" y="2026"/>
                    <a:pt x="605" y="2026"/>
                    <a:pt x="605" y="2026"/>
                  </a:cubicBezTo>
                  <a:cubicBezTo>
                    <a:pt x="601" y="2024"/>
                    <a:pt x="598" y="2021"/>
                    <a:pt x="594" y="2019"/>
                  </a:cubicBezTo>
                  <a:cubicBezTo>
                    <a:pt x="588" y="2014"/>
                    <a:pt x="581" y="2010"/>
                    <a:pt x="574" y="2005"/>
                  </a:cubicBezTo>
                  <a:cubicBezTo>
                    <a:pt x="522" y="1967"/>
                    <a:pt x="475" y="1927"/>
                    <a:pt x="435" y="1886"/>
                  </a:cubicBezTo>
                  <a:cubicBezTo>
                    <a:pt x="425" y="1875"/>
                    <a:pt x="415" y="1865"/>
                    <a:pt x="406" y="1854"/>
                  </a:cubicBezTo>
                  <a:cubicBezTo>
                    <a:pt x="403" y="1852"/>
                    <a:pt x="401" y="1849"/>
                    <a:pt x="399" y="1846"/>
                  </a:cubicBezTo>
                  <a:cubicBezTo>
                    <a:pt x="398" y="1845"/>
                    <a:pt x="397" y="1844"/>
                    <a:pt x="396" y="1843"/>
                  </a:cubicBezTo>
                  <a:cubicBezTo>
                    <a:pt x="394" y="1841"/>
                    <a:pt x="392" y="1839"/>
                    <a:pt x="391" y="1837"/>
                  </a:cubicBezTo>
                  <a:cubicBezTo>
                    <a:pt x="388" y="1833"/>
                    <a:pt x="385" y="1831"/>
                    <a:pt x="384" y="1829"/>
                  </a:cubicBezTo>
                  <a:cubicBezTo>
                    <a:pt x="382" y="1827"/>
                    <a:pt x="381" y="1826"/>
                    <a:pt x="381" y="1826"/>
                  </a:cubicBezTo>
                  <a:cubicBezTo>
                    <a:pt x="486" y="1739"/>
                    <a:pt x="486" y="1739"/>
                    <a:pt x="486" y="1739"/>
                  </a:cubicBezTo>
                  <a:cubicBezTo>
                    <a:pt x="368" y="1708"/>
                    <a:pt x="247" y="1648"/>
                    <a:pt x="138" y="1558"/>
                  </a:cubicBezTo>
                  <a:cubicBezTo>
                    <a:pt x="114" y="1697"/>
                    <a:pt x="119" y="1853"/>
                    <a:pt x="158" y="2011"/>
                  </a:cubicBezTo>
                  <a:cubicBezTo>
                    <a:pt x="263" y="1924"/>
                    <a:pt x="263" y="1924"/>
                    <a:pt x="263" y="1924"/>
                  </a:cubicBezTo>
                  <a:cubicBezTo>
                    <a:pt x="263" y="1924"/>
                    <a:pt x="264" y="1925"/>
                    <a:pt x="265" y="1928"/>
                  </a:cubicBezTo>
                  <a:cubicBezTo>
                    <a:pt x="267" y="1930"/>
                    <a:pt x="270" y="1933"/>
                    <a:pt x="274" y="1937"/>
                  </a:cubicBezTo>
                  <a:cubicBezTo>
                    <a:pt x="275" y="1939"/>
                    <a:pt x="277" y="1941"/>
                    <a:pt x="280" y="1944"/>
                  </a:cubicBezTo>
                  <a:cubicBezTo>
                    <a:pt x="281" y="1945"/>
                    <a:pt x="282" y="1946"/>
                    <a:pt x="283" y="1948"/>
                  </a:cubicBezTo>
                  <a:cubicBezTo>
                    <a:pt x="286" y="1951"/>
                    <a:pt x="288" y="1954"/>
                    <a:pt x="291" y="1957"/>
                  </a:cubicBezTo>
                  <a:cubicBezTo>
                    <a:pt x="302" y="1969"/>
                    <a:pt x="313" y="1981"/>
                    <a:pt x="325" y="1993"/>
                  </a:cubicBezTo>
                  <a:cubicBezTo>
                    <a:pt x="371" y="2040"/>
                    <a:pt x="424" y="2087"/>
                    <a:pt x="485" y="2131"/>
                  </a:cubicBezTo>
                  <a:cubicBezTo>
                    <a:pt x="492" y="2136"/>
                    <a:pt x="500" y="2141"/>
                    <a:pt x="508" y="2146"/>
                  </a:cubicBezTo>
                  <a:cubicBezTo>
                    <a:pt x="512" y="2149"/>
                    <a:pt x="516" y="2152"/>
                    <a:pt x="520" y="2154"/>
                  </a:cubicBezTo>
                  <a:cubicBezTo>
                    <a:pt x="526" y="2158"/>
                    <a:pt x="526" y="2158"/>
                    <a:pt x="526" y="2158"/>
                  </a:cubicBezTo>
                  <a:cubicBezTo>
                    <a:pt x="532" y="2162"/>
                    <a:pt x="532" y="2162"/>
                    <a:pt x="532" y="2162"/>
                  </a:cubicBezTo>
                  <a:cubicBezTo>
                    <a:pt x="548" y="2172"/>
                    <a:pt x="564" y="2183"/>
                    <a:pt x="581" y="2192"/>
                  </a:cubicBezTo>
                  <a:cubicBezTo>
                    <a:pt x="585" y="2195"/>
                    <a:pt x="590" y="2197"/>
                    <a:pt x="594" y="2200"/>
                  </a:cubicBezTo>
                  <a:cubicBezTo>
                    <a:pt x="598" y="2202"/>
                    <a:pt x="603" y="2205"/>
                    <a:pt x="607" y="2207"/>
                  </a:cubicBezTo>
                  <a:cubicBezTo>
                    <a:pt x="616" y="2211"/>
                    <a:pt x="625" y="2216"/>
                    <a:pt x="633" y="2221"/>
                  </a:cubicBezTo>
                  <a:cubicBezTo>
                    <a:pt x="640" y="2224"/>
                    <a:pt x="640" y="2224"/>
                    <a:pt x="640" y="2224"/>
                  </a:cubicBezTo>
                  <a:cubicBezTo>
                    <a:pt x="647" y="2227"/>
                    <a:pt x="647" y="2227"/>
                    <a:pt x="647" y="2227"/>
                  </a:cubicBezTo>
                  <a:cubicBezTo>
                    <a:pt x="651" y="2230"/>
                    <a:pt x="656" y="2232"/>
                    <a:pt x="660" y="2234"/>
                  </a:cubicBezTo>
                  <a:cubicBezTo>
                    <a:pt x="670" y="2238"/>
                    <a:pt x="679" y="2243"/>
                    <a:pt x="688" y="2247"/>
                  </a:cubicBezTo>
                  <a:cubicBezTo>
                    <a:pt x="698" y="2251"/>
                    <a:pt x="707" y="2255"/>
                    <a:pt x="716" y="2259"/>
                  </a:cubicBezTo>
                  <a:cubicBezTo>
                    <a:pt x="726" y="2263"/>
                    <a:pt x="736" y="2267"/>
                    <a:pt x="745" y="2270"/>
                  </a:cubicBezTo>
                  <a:cubicBezTo>
                    <a:pt x="750" y="2272"/>
                    <a:pt x="755" y="2274"/>
                    <a:pt x="760" y="2276"/>
                  </a:cubicBezTo>
                  <a:cubicBezTo>
                    <a:pt x="765" y="2278"/>
                    <a:pt x="770" y="2280"/>
                    <a:pt x="775" y="2281"/>
                  </a:cubicBezTo>
                  <a:cubicBezTo>
                    <a:pt x="785" y="2285"/>
                    <a:pt x="795" y="2288"/>
                    <a:pt x="805" y="2292"/>
                  </a:cubicBezTo>
                  <a:cubicBezTo>
                    <a:pt x="815" y="2295"/>
                    <a:pt x="825" y="2298"/>
                    <a:pt x="836" y="2301"/>
                  </a:cubicBezTo>
                  <a:cubicBezTo>
                    <a:pt x="841" y="2302"/>
                    <a:pt x="846" y="2304"/>
                    <a:pt x="851" y="2305"/>
                  </a:cubicBezTo>
                  <a:cubicBezTo>
                    <a:pt x="856" y="2307"/>
                    <a:pt x="862" y="2308"/>
                    <a:pt x="867" y="2310"/>
                  </a:cubicBezTo>
                  <a:cubicBezTo>
                    <a:pt x="872" y="2311"/>
                    <a:pt x="877" y="2312"/>
                    <a:pt x="883" y="2314"/>
                  </a:cubicBezTo>
                  <a:cubicBezTo>
                    <a:pt x="888" y="2315"/>
                    <a:pt x="893" y="2316"/>
                    <a:pt x="898" y="2318"/>
                  </a:cubicBezTo>
                  <a:cubicBezTo>
                    <a:pt x="909" y="2320"/>
                    <a:pt x="920" y="2322"/>
                    <a:pt x="931" y="2325"/>
                  </a:cubicBezTo>
                  <a:cubicBezTo>
                    <a:pt x="936" y="2326"/>
                    <a:pt x="941" y="2327"/>
                    <a:pt x="947" y="2328"/>
                  </a:cubicBezTo>
                  <a:cubicBezTo>
                    <a:pt x="952" y="2329"/>
                    <a:pt x="958" y="2330"/>
                    <a:pt x="963" y="2331"/>
                  </a:cubicBezTo>
                  <a:cubicBezTo>
                    <a:pt x="969" y="2332"/>
                    <a:pt x="974" y="2333"/>
                    <a:pt x="980" y="2334"/>
                  </a:cubicBezTo>
                  <a:cubicBezTo>
                    <a:pt x="985" y="2334"/>
                    <a:pt x="991" y="2335"/>
                    <a:pt x="996" y="2336"/>
                  </a:cubicBezTo>
                  <a:cubicBezTo>
                    <a:pt x="1007" y="2337"/>
                    <a:pt x="1018" y="2339"/>
                    <a:pt x="1030" y="2340"/>
                  </a:cubicBezTo>
                  <a:cubicBezTo>
                    <a:pt x="1041" y="2341"/>
                    <a:pt x="1052" y="2343"/>
                    <a:pt x="1063" y="2344"/>
                  </a:cubicBezTo>
                  <a:cubicBezTo>
                    <a:pt x="1072" y="2345"/>
                    <a:pt x="1072" y="2345"/>
                    <a:pt x="1072" y="2345"/>
                  </a:cubicBezTo>
                  <a:cubicBezTo>
                    <a:pt x="1081" y="2345"/>
                    <a:pt x="1081" y="2345"/>
                    <a:pt x="1081" y="2345"/>
                  </a:cubicBezTo>
                  <a:cubicBezTo>
                    <a:pt x="1086" y="2345"/>
                    <a:pt x="1092" y="2346"/>
                    <a:pt x="1098" y="2346"/>
                  </a:cubicBezTo>
                  <a:cubicBezTo>
                    <a:pt x="1109" y="2347"/>
                    <a:pt x="1121" y="2348"/>
                    <a:pt x="1132" y="2348"/>
                  </a:cubicBezTo>
                  <a:cubicBezTo>
                    <a:pt x="1144" y="2348"/>
                    <a:pt x="1155" y="2348"/>
                    <a:pt x="1167" y="2348"/>
                  </a:cubicBezTo>
                  <a:cubicBezTo>
                    <a:pt x="1178" y="2348"/>
                    <a:pt x="1190" y="2348"/>
                    <a:pt x="1202" y="2347"/>
                  </a:cubicBezTo>
                  <a:cubicBezTo>
                    <a:pt x="1225" y="2347"/>
                    <a:pt x="1249" y="2345"/>
                    <a:pt x="1272" y="2343"/>
                  </a:cubicBezTo>
                  <a:cubicBezTo>
                    <a:pt x="1278" y="2343"/>
                    <a:pt x="1284" y="2343"/>
                    <a:pt x="1290" y="2342"/>
                  </a:cubicBezTo>
                  <a:cubicBezTo>
                    <a:pt x="1296" y="2341"/>
                    <a:pt x="1302" y="2340"/>
                    <a:pt x="1308" y="2339"/>
                  </a:cubicBezTo>
                  <a:cubicBezTo>
                    <a:pt x="1320" y="2338"/>
                    <a:pt x="1331" y="2336"/>
                    <a:pt x="1343" y="2335"/>
                  </a:cubicBezTo>
                  <a:cubicBezTo>
                    <a:pt x="1355" y="2333"/>
                    <a:pt x="1367" y="2331"/>
                    <a:pt x="1379" y="2329"/>
                  </a:cubicBezTo>
                  <a:cubicBezTo>
                    <a:pt x="1391" y="2326"/>
                    <a:pt x="1403" y="2325"/>
                    <a:pt x="1415" y="2322"/>
                  </a:cubicBezTo>
                  <a:cubicBezTo>
                    <a:pt x="1427" y="2319"/>
                    <a:pt x="1438" y="2316"/>
                    <a:pt x="1450" y="2313"/>
                  </a:cubicBezTo>
                  <a:cubicBezTo>
                    <a:pt x="1459" y="2311"/>
                    <a:pt x="1459" y="2311"/>
                    <a:pt x="1459" y="2311"/>
                  </a:cubicBezTo>
                  <a:cubicBezTo>
                    <a:pt x="1468" y="2309"/>
                    <a:pt x="1468" y="2309"/>
                    <a:pt x="1468" y="2309"/>
                  </a:cubicBezTo>
                  <a:cubicBezTo>
                    <a:pt x="1474" y="2307"/>
                    <a:pt x="1480" y="2305"/>
                    <a:pt x="1486" y="2304"/>
                  </a:cubicBezTo>
                  <a:cubicBezTo>
                    <a:pt x="1533" y="2291"/>
                    <a:pt x="1580" y="2273"/>
                    <a:pt x="1626" y="2254"/>
                  </a:cubicBezTo>
                  <a:cubicBezTo>
                    <a:pt x="1638" y="2249"/>
                    <a:pt x="1649" y="2244"/>
                    <a:pt x="1661" y="2239"/>
                  </a:cubicBezTo>
                  <a:cubicBezTo>
                    <a:pt x="1667" y="2236"/>
                    <a:pt x="1672" y="2234"/>
                    <a:pt x="1678" y="2231"/>
                  </a:cubicBezTo>
                  <a:cubicBezTo>
                    <a:pt x="1684" y="2228"/>
                    <a:pt x="1689" y="2225"/>
                    <a:pt x="1695" y="2222"/>
                  </a:cubicBezTo>
                  <a:cubicBezTo>
                    <a:pt x="1706" y="2216"/>
                    <a:pt x="1718" y="2211"/>
                    <a:pt x="1729" y="2205"/>
                  </a:cubicBezTo>
                  <a:cubicBezTo>
                    <a:pt x="1740" y="2198"/>
                    <a:pt x="1751" y="2192"/>
                    <a:pt x="1762" y="2186"/>
                  </a:cubicBezTo>
                  <a:cubicBezTo>
                    <a:pt x="1767" y="2182"/>
                    <a:pt x="1773" y="2180"/>
                    <a:pt x="1778" y="2176"/>
                  </a:cubicBezTo>
                  <a:cubicBezTo>
                    <a:pt x="1784" y="2173"/>
                    <a:pt x="1789" y="2169"/>
                    <a:pt x="1795" y="2166"/>
                  </a:cubicBezTo>
                  <a:cubicBezTo>
                    <a:pt x="1800" y="2162"/>
                    <a:pt x="1805" y="2159"/>
                    <a:pt x="1811" y="2155"/>
                  </a:cubicBezTo>
                  <a:cubicBezTo>
                    <a:pt x="1816" y="2152"/>
                    <a:pt x="1822" y="2148"/>
                    <a:pt x="1827" y="2145"/>
                  </a:cubicBezTo>
                  <a:cubicBezTo>
                    <a:pt x="1848" y="2130"/>
                    <a:pt x="1869" y="2115"/>
                    <a:pt x="1889" y="2099"/>
                  </a:cubicBezTo>
                  <a:cubicBezTo>
                    <a:pt x="1905" y="2087"/>
                    <a:pt x="1905" y="2087"/>
                    <a:pt x="1905" y="2087"/>
                  </a:cubicBezTo>
                  <a:cubicBezTo>
                    <a:pt x="1912" y="2081"/>
                    <a:pt x="1912" y="2081"/>
                    <a:pt x="1912" y="2081"/>
                  </a:cubicBezTo>
                  <a:cubicBezTo>
                    <a:pt x="1915" y="2079"/>
                    <a:pt x="1917" y="2076"/>
                    <a:pt x="1920" y="2074"/>
                  </a:cubicBezTo>
                  <a:cubicBezTo>
                    <a:pt x="1930" y="2066"/>
                    <a:pt x="1939" y="2057"/>
                    <a:pt x="1949" y="2049"/>
                  </a:cubicBezTo>
                  <a:cubicBezTo>
                    <a:pt x="1952" y="2046"/>
                    <a:pt x="1954" y="2044"/>
                    <a:pt x="1957" y="2042"/>
                  </a:cubicBezTo>
                  <a:cubicBezTo>
                    <a:pt x="1964" y="2035"/>
                    <a:pt x="1964" y="2035"/>
                    <a:pt x="1964" y="2035"/>
                  </a:cubicBezTo>
                  <a:cubicBezTo>
                    <a:pt x="1978" y="2022"/>
                    <a:pt x="1978" y="2022"/>
                    <a:pt x="1978" y="2022"/>
                  </a:cubicBezTo>
                  <a:cubicBezTo>
                    <a:pt x="1987" y="2013"/>
                    <a:pt x="1997" y="2004"/>
                    <a:pt x="2006" y="1994"/>
                  </a:cubicBezTo>
                  <a:cubicBezTo>
                    <a:pt x="2015" y="1985"/>
                    <a:pt x="2024" y="1975"/>
                    <a:pt x="2033" y="1966"/>
                  </a:cubicBezTo>
                  <a:cubicBezTo>
                    <a:pt x="2042" y="1956"/>
                    <a:pt x="2050" y="1946"/>
                    <a:pt x="2059" y="1936"/>
                  </a:cubicBezTo>
                  <a:cubicBezTo>
                    <a:pt x="2072" y="1921"/>
                    <a:pt x="2072" y="1921"/>
                    <a:pt x="2072" y="1921"/>
                  </a:cubicBezTo>
                  <a:cubicBezTo>
                    <a:pt x="2084" y="1905"/>
                    <a:pt x="2084" y="1905"/>
                    <a:pt x="2084" y="1905"/>
                  </a:cubicBezTo>
                  <a:cubicBezTo>
                    <a:pt x="2093" y="1895"/>
                    <a:pt x="2101" y="1884"/>
                    <a:pt x="2109" y="1874"/>
                  </a:cubicBezTo>
                  <a:cubicBezTo>
                    <a:pt x="2124" y="1852"/>
                    <a:pt x="2140" y="1831"/>
                    <a:pt x="2154" y="1808"/>
                  </a:cubicBezTo>
                  <a:cubicBezTo>
                    <a:pt x="2165" y="1791"/>
                    <a:pt x="2165" y="1791"/>
                    <a:pt x="2165" y="1791"/>
                  </a:cubicBezTo>
                  <a:cubicBezTo>
                    <a:pt x="2170" y="1783"/>
                    <a:pt x="2170" y="1783"/>
                    <a:pt x="2170" y="1783"/>
                  </a:cubicBezTo>
                  <a:cubicBezTo>
                    <a:pt x="2175" y="1774"/>
                    <a:pt x="2175" y="1774"/>
                    <a:pt x="2175" y="1774"/>
                  </a:cubicBezTo>
                  <a:cubicBezTo>
                    <a:pt x="2182" y="1762"/>
                    <a:pt x="2189" y="1751"/>
                    <a:pt x="2195" y="1739"/>
                  </a:cubicBezTo>
                  <a:cubicBezTo>
                    <a:pt x="2199" y="1733"/>
                    <a:pt x="2202" y="1727"/>
                    <a:pt x="2205" y="1721"/>
                  </a:cubicBezTo>
                  <a:cubicBezTo>
                    <a:pt x="2214" y="1703"/>
                    <a:pt x="2214" y="1703"/>
                    <a:pt x="2214" y="1703"/>
                  </a:cubicBezTo>
                  <a:cubicBezTo>
                    <a:pt x="2223" y="1685"/>
                    <a:pt x="2223" y="1685"/>
                    <a:pt x="2223" y="1685"/>
                  </a:cubicBezTo>
                  <a:cubicBezTo>
                    <a:pt x="2226" y="1679"/>
                    <a:pt x="2229" y="1673"/>
                    <a:pt x="2232" y="1667"/>
                  </a:cubicBezTo>
                  <a:cubicBezTo>
                    <a:pt x="2237" y="1655"/>
                    <a:pt x="2243" y="1643"/>
                    <a:pt x="2248" y="1630"/>
                  </a:cubicBezTo>
                  <a:cubicBezTo>
                    <a:pt x="2253" y="1618"/>
                    <a:pt x="2258" y="1605"/>
                    <a:pt x="2263" y="1593"/>
                  </a:cubicBezTo>
                  <a:cubicBezTo>
                    <a:pt x="2267" y="1583"/>
                    <a:pt x="2267" y="1583"/>
                    <a:pt x="2267" y="1583"/>
                  </a:cubicBezTo>
                  <a:cubicBezTo>
                    <a:pt x="2268" y="1580"/>
                    <a:pt x="2269" y="1577"/>
                    <a:pt x="2270" y="1574"/>
                  </a:cubicBezTo>
                  <a:cubicBezTo>
                    <a:pt x="2277" y="1554"/>
                    <a:pt x="2277" y="1554"/>
                    <a:pt x="2277" y="1554"/>
                  </a:cubicBezTo>
                  <a:cubicBezTo>
                    <a:pt x="2283" y="1535"/>
                    <a:pt x="2283" y="1535"/>
                    <a:pt x="2283" y="1535"/>
                  </a:cubicBezTo>
                  <a:cubicBezTo>
                    <a:pt x="2286" y="1529"/>
                    <a:pt x="2288" y="1522"/>
                    <a:pt x="2289" y="1516"/>
                  </a:cubicBezTo>
                  <a:cubicBezTo>
                    <a:pt x="2293" y="1503"/>
                    <a:pt x="2297" y="1490"/>
                    <a:pt x="2301" y="1477"/>
                  </a:cubicBezTo>
                  <a:cubicBezTo>
                    <a:pt x="2303" y="1467"/>
                    <a:pt x="2303" y="1467"/>
                    <a:pt x="2303" y="1467"/>
                  </a:cubicBezTo>
                  <a:cubicBezTo>
                    <a:pt x="2306" y="1457"/>
                    <a:pt x="2306" y="1457"/>
                    <a:pt x="2306" y="1457"/>
                  </a:cubicBezTo>
                  <a:cubicBezTo>
                    <a:pt x="2310" y="1437"/>
                    <a:pt x="2310" y="1437"/>
                    <a:pt x="2310" y="1437"/>
                  </a:cubicBezTo>
                  <a:cubicBezTo>
                    <a:pt x="2317" y="1411"/>
                    <a:pt x="2321" y="1384"/>
                    <a:pt x="2326" y="1357"/>
                  </a:cubicBezTo>
                  <a:cubicBezTo>
                    <a:pt x="2327" y="1354"/>
                    <a:pt x="2327" y="1350"/>
                    <a:pt x="2327" y="1347"/>
                  </a:cubicBezTo>
                  <a:cubicBezTo>
                    <a:pt x="2329" y="1337"/>
                    <a:pt x="2329" y="1337"/>
                    <a:pt x="2329" y="1337"/>
                  </a:cubicBezTo>
                  <a:cubicBezTo>
                    <a:pt x="2331" y="1317"/>
                    <a:pt x="2331" y="1317"/>
                    <a:pt x="2331" y="1317"/>
                  </a:cubicBezTo>
                  <a:cubicBezTo>
                    <a:pt x="2334" y="1296"/>
                    <a:pt x="2334" y="1296"/>
                    <a:pt x="2334" y="1296"/>
                  </a:cubicBezTo>
                  <a:cubicBezTo>
                    <a:pt x="2335" y="1290"/>
                    <a:pt x="2335" y="1283"/>
                    <a:pt x="2336" y="1276"/>
                  </a:cubicBezTo>
                  <a:cubicBezTo>
                    <a:pt x="2339" y="1235"/>
                    <a:pt x="2339" y="1235"/>
                    <a:pt x="2339" y="1235"/>
                  </a:cubicBezTo>
                  <a:cubicBezTo>
                    <a:pt x="2340" y="1195"/>
                    <a:pt x="2340" y="1195"/>
                    <a:pt x="2340" y="1195"/>
                  </a:cubicBezTo>
                  <a:cubicBezTo>
                    <a:pt x="2340" y="1174"/>
                    <a:pt x="2340" y="1174"/>
                    <a:pt x="2340" y="1174"/>
                  </a:cubicBezTo>
                  <a:cubicBezTo>
                    <a:pt x="2340" y="1154"/>
                    <a:pt x="2340" y="1154"/>
                    <a:pt x="2340" y="1154"/>
                  </a:cubicBezTo>
                  <a:cubicBezTo>
                    <a:pt x="2339" y="1113"/>
                    <a:pt x="2339" y="1113"/>
                    <a:pt x="2339" y="1113"/>
                  </a:cubicBezTo>
                  <a:cubicBezTo>
                    <a:pt x="2336" y="1072"/>
                    <a:pt x="2336" y="1072"/>
                    <a:pt x="2336" y="1072"/>
                  </a:cubicBezTo>
                  <a:cubicBezTo>
                    <a:pt x="2335" y="1066"/>
                    <a:pt x="2335" y="1059"/>
                    <a:pt x="2334" y="1052"/>
                  </a:cubicBezTo>
                  <a:cubicBezTo>
                    <a:pt x="2331" y="1032"/>
                    <a:pt x="2331" y="1032"/>
                    <a:pt x="2331" y="1032"/>
                  </a:cubicBezTo>
                  <a:cubicBezTo>
                    <a:pt x="2330" y="1018"/>
                    <a:pt x="2328" y="1005"/>
                    <a:pt x="2326" y="991"/>
                  </a:cubicBezTo>
                  <a:cubicBezTo>
                    <a:pt x="2319" y="951"/>
                    <a:pt x="2319" y="951"/>
                    <a:pt x="2319" y="951"/>
                  </a:cubicBezTo>
                  <a:cubicBezTo>
                    <a:pt x="2317" y="938"/>
                    <a:pt x="2313" y="924"/>
                    <a:pt x="2310" y="911"/>
                  </a:cubicBezTo>
                  <a:cubicBezTo>
                    <a:pt x="2306" y="891"/>
                    <a:pt x="2306" y="891"/>
                    <a:pt x="2306" y="891"/>
                  </a:cubicBezTo>
                  <a:cubicBezTo>
                    <a:pt x="2303" y="881"/>
                    <a:pt x="2303" y="881"/>
                    <a:pt x="2303" y="881"/>
                  </a:cubicBezTo>
                  <a:cubicBezTo>
                    <a:pt x="2301" y="871"/>
                    <a:pt x="2301" y="871"/>
                    <a:pt x="2301" y="871"/>
                  </a:cubicBezTo>
                  <a:cubicBezTo>
                    <a:pt x="2289" y="832"/>
                    <a:pt x="2289" y="832"/>
                    <a:pt x="2289" y="832"/>
                  </a:cubicBezTo>
                  <a:cubicBezTo>
                    <a:pt x="2288" y="826"/>
                    <a:pt x="2285" y="819"/>
                    <a:pt x="2283" y="813"/>
                  </a:cubicBezTo>
                  <a:cubicBezTo>
                    <a:pt x="2277" y="793"/>
                    <a:pt x="2277" y="793"/>
                    <a:pt x="2277" y="793"/>
                  </a:cubicBezTo>
                  <a:cubicBezTo>
                    <a:pt x="2270" y="774"/>
                    <a:pt x="2270" y="774"/>
                    <a:pt x="2270" y="774"/>
                  </a:cubicBezTo>
                  <a:cubicBezTo>
                    <a:pt x="2268" y="768"/>
                    <a:pt x="2265" y="762"/>
                    <a:pt x="2263" y="755"/>
                  </a:cubicBezTo>
                  <a:cubicBezTo>
                    <a:pt x="2258" y="743"/>
                    <a:pt x="2253" y="730"/>
                    <a:pt x="2248" y="717"/>
                  </a:cubicBezTo>
                  <a:cubicBezTo>
                    <a:pt x="2242" y="705"/>
                    <a:pt x="2237" y="693"/>
                    <a:pt x="2231" y="680"/>
                  </a:cubicBezTo>
                  <a:cubicBezTo>
                    <a:pt x="2229" y="674"/>
                    <a:pt x="2226" y="668"/>
                    <a:pt x="2223" y="662"/>
                  </a:cubicBezTo>
                  <a:cubicBezTo>
                    <a:pt x="2214" y="644"/>
                    <a:pt x="2214" y="644"/>
                    <a:pt x="2214" y="644"/>
                  </a:cubicBezTo>
                  <a:cubicBezTo>
                    <a:pt x="2204" y="626"/>
                    <a:pt x="2204" y="626"/>
                    <a:pt x="2204" y="626"/>
                  </a:cubicBezTo>
                  <a:cubicBezTo>
                    <a:pt x="2201" y="620"/>
                    <a:pt x="2198" y="614"/>
                    <a:pt x="2195" y="608"/>
                  </a:cubicBezTo>
                  <a:cubicBezTo>
                    <a:pt x="2188" y="596"/>
                    <a:pt x="2181" y="585"/>
                    <a:pt x="2175" y="573"/>
                  </a:cubicBezTo>
                  <a:cubicBezTo>
                    <a:pt x="2173" y="570"/>
                    <a:pt x="2171" y="567"/>
                    <a:pt x="2170" y="564"/>
                  </a:cubicBezTo>
                  <a:cubicBezTo>
                    <a:pt x="2164" y="556"/>
                    <a:pt x="2164" y="556"/>
                    <a:pt x="2164" y="556"/>
                  </a:cubicBezTo>
                  <a:cubicBezTo>
                    <a:pt x="2153" y="539"/>
                    <a:pt x="2153" y="539"/>
                    <a:pt x="2153" y="539"/>
                  </a:cubicBezTo>
                  <a:cubicBezTo>
                    <a:pt x="2142" y="522"/>
                    <a:pt x="2142" y="522"/>
                    <a:pt x="2142" y="522"/>
                  </a:cubicBezTo>
                  <a:cubicBezTo>
                    <a:pt x="2140" y="518"/>
                    <a:pt x="2140" y="518"/>
                    <a:pt x="2140" y="518"/>
                  </a:cubicBezTo>
                  <a:cubicBezTo>
                    <a:pt x="2137" y="513"/>
                    <a:pt x="2137" y="513"/>
                    <a:pt x="2137" y="513"/>
                  </a:cubicBezTo>
                  <a:cubicBezTo>
                    <a:pt x="2131" y="505"/>
                    <a:pt x="2131" y="505"/>
                    <a:pt x="2131" y="505"/>
                  </a:cubicBezTo>
                  <a:cubicBezTo>
                    <a:pt x="2123" y="494"/>
                    <a:pt x="2115" y="483"/>
                    <a:pt x="2108" y="473"/>
                  </a:cubicBezTo>
                  <a:cubicBezTo>
                    <a:pt x="2100" y="462"/>
                    <a:pt x="2091" y="451"/>
                    <a:pt x="2083" y="441"/>
                  </a:cubicBezTo>
                  <a:cubicBezTo>
                    <a:pt x="2079" y="436"/>
                    <a:pt x="2075" y="430"/>
                    <a:pt x="2071" y="425"/>
                  </a:cubicBezTo>
                  <a:cubicBezTo>
                    <a:pt x="2057" y="410"/>
                    <a:pt x="2057" y="410"/>
                    <a:pt x="2057" y="410"/>
                  </a:cubicBezTo>
                  <a:cubicBezTo>
                    <a:pt x="2044" y="395"/>
                    <a:pt x="2044" y="395"/>
                    <a:pt x="2044" y="395"/>
                  </a:cubicBezTo>
                  <a:cubicBezTo>
                    <a:pt x="2040" y="390"/>
                    <a:pt x="2036" y="385"/>
                    <a:pt x="2031" y="380"/>
                  </a:cubicBezTo>
                  <a:cubicBezTo>
                    <a:pt x="2022" y="371"/>
                    <a:pt x="2013" y="361"/>
                    <a:pt x="2004" y="351"/>
                  </a:cubicBezTo>
                  <a:cubicBezTo>
                    <a:pt x="1997" y="344"/>
                    <a:pt x="1997" y="344"/>
                    <a:pt x="1997" y="344"/>
                  </a:cubicBezTo>
                  <a:cubicBezTo>
                    <a:pt x="1990" y="337"/>
                    <a:pt x="1990" y="337"/>
                    <a:pt x="1990" y="337"/>
                  </a:cubicBezTo>
                  <a:cubicBezTo>
                    <a:pt x="1975" y="324"/>
                    <a:pt x="1975" y="324"/>
                    <a:pt x="1975" y="324"/>
                  </a:cubicBezTo>
                  <a:cubicBezTo>
                    <a:pt x="1956" y="305"/>
                    <a:pt x="1936" y="288"/>
                    <a:pt x="1916" y="271"/>
                  </a:cubicBezTo>
                  <a:cubicBezTo>
                    <a:pt x="1914" y="269"/>
                    <a:pt x="1911" y="267"/>
                    <a:pt x="1909" y="265"/>
                  </a:cubicBezTo>
                  <a:cubicBezTo>
                    <a:pt x="1901" y="259"/>
                    <a:pt x="1901" y="259"/>
                    <a:pt x="1901" y="259"/>
                  </a:cubicBezTo>
                  <a:cubicBezTo>
                    <a:pt x="1886" y="246"/>
                    <a:pt x="1886" y="246"/>
                    <a:pt x="1886" y="246"/>
                  </a:cubicBezTo>
                  <a:cubicBezTo>
                    <a:pt x="1870" y="234"/>
                    <a:pt x="1870" y="234"/>
                    <a:pt x="1870" y="234"/>
                  </a:cubicBezTo>
                  <a:cubicBezTo>
                    <a:pt x="1865" y="230"/>
                    <a:pt x="1859" y="227"/>
                    <a:pt x="1854" y="223"/>
                  </a:cubicBezTo>
                  <a:cubicBezTo>
                    <a:pt x="1844" y="215"/>
                    <a:pt x="1833" y="208"/>
                    <a:pt x="1822" y="200"/>
                  </a:cubicBezTo>
                  <a:cubicBezTo>
                    <a:pt x="1811" y="193"/>
                    <a:pt x="1800" y="186"/>
                    <a:pt x="1789" y="179"/>
                  </a:cubicBezTo>
                  <a:cubicBezTo>
                    <a:pt x="1784" y="176"/>
                    <a:pt x="1779" y="172"/>
                    <a:pt x="1773" y="169"/>
                  </a:cubicBezTo>
                  <a:cubicBezTo>
                    <a:pt x="1756" y="159"/>
                    <a:pt x="1756" y="159"/>
                    <a:pt x="1756" y="159"/>
                  </a:cubicBezTo>
                  <a:cubicBezTo>
                    <a:pt x="1745" y="153"/>
                    <a:pt x="1734" y="146"/>
                    <a:pt x="1723" y="140"/>
                  </a:cubicBezTo>
                  <a:cubicBezTo>
                    <a:pt x="1711" y="134"/>
                    <a:pt x="1700" y="128"/>
                    <a:pt x="1688" y="122"/>
                  </a:cubicBezTo>
                  <a:cubicBezTo>
                    <a:pt x="1680" y="118"/>
                    <a:pt x="1680" y="118"/>
                    <a:pt x="1680" y="118"/>
                  </a:cubicBezTo>
                  <a:cubicBezTo>
                    <a:pt x="1677" y="117"/>
                    <a:pt x="1674" y="115"/>
                    <a:pt x="1671" y="114"/>
                  </a:cubicBezTo>
                  <a:cubicBezTo>
                    <a:pt x="1665" y="111"/>
                    <a:pt x="1659" y="109"/>
                    <a:pt x="1654" y="106"/>
                  </a:cubicBezTo>
                  <a:cubicBezTo>
                    <a:pt x="1648" y="103"/>
                    <a:pt x="1642" y="101"/>
                    <a:pt x="1636" y="98"/>
                  </a:cubicBezTo>
                  <a:cubicBezTo>
                    <a:pt x="1627" y="94"/>
                    <a:pt x="1627" y="94"/>
                    <a:pt x="1627" y="94"/>
                  </a:cubicBezTo>
                  <a:cubicBezTo>
                    <a:pt x="1623" y="92"/>
                    <a:pt x="1623" y="92"/>
                    <a:pt x="1623" y="92"/>
                  </a:cubicBezTo>
                  <a:cubicBezTo>
                    <a:pt x="1619" y="90"/>
                    <a:pt x="1619" y="90"/>
                    <a:pt x="1619" y="90"/>
                  </a:cubicBezTo>
                  <a:cubicBezTo>
                    <a:pt x="1607" y="86"/>
                    <a:pt x="1595" y="81"/>
                    <a:pt x="1583" y="76"/>
                  </a:cubicBezTo>
                  <a:cubicBezTo>
                    <a:pt x="1574" y="73"/>
                    <a:pt x="1574" y="73"/>
                    <a:pt x="1574" y="73"/>
                  </a:cubicBezTo>
                  <a:cubicBezTo>
                    <a:pt x="1571" y="72"/>
                    <a:pt x="1569" y="71"/>
                    <a:pt x="1566" y="70"/>
                  </a:cubicBezTo>
                  <a:cubicBezTo>
                    <a:pt x="1560" y="68"/>
                    <a:pt x="1554" y="66"/>
                    <a:pt x="1548" y="64"/>
                  </a:cubicBezTo>
                  <a:cubicBezTo>
                    <a:pt x="1536" y="60"/>
                    <a:pt x="1524" y="55"/>
                    <a:pt x="1512" y="52"/>
                  </a:cubicBezTo>
                  <a:cubicBezTo>
                    <a:pt x="1500" y="48"/>
                    <a:pt x="1488" y="45"/>
                    <a:pt x="1476" y="41"/>
                  </a:cubicBezTo>
                  <a:cubicBezTo>
                    <a:pt x="1470" y="40"/>
                    <a:pt x="1464" y="38"/>
                    <a:pt x="1458" y="36"/>
                  </a:cubicBezTo>
                  <a:cubicBezTo>
                    <a:pt x="1452" y="35"/>
                    <a:pt x="1445" y="34"/>
                    <a:pt x="1439" y="32"/>
                  </a:cubicBezTo>
                  <a:cubicBezTo>
                    <a:pt x="1427" y="29"/>
                    <a:pt x="1415" y="27"/>
                    <a:pt x="1403" y="24"/>
                  </a:cubicBezTo>
                  <a:cubicBezTo>
                    <a:pt x="1391" y="22"/>
                    <a:pt x="1379" y="19"/>
                    <a:pt x="1367" y="17"/>
                  </a:cubicBezTo>
                  <a:cubicBezTo>
                    <a:pt x="1361" y="16"/>
                    <a:pt x="1355" y="15"/>
                    <a:pt x="1349" y="14"/>
                  </a:cubicBezTo>
                  <a:cubicBezTo>
                    <a:pt x="1343" y="13"/>
                    <a:pt x="1337" y="12"/>
                    <a:pt x="1330" y="12"/>
                  </a:cubicBezTo>
                  <a:cubicBezTo>
                    <a:pt x="1318" y="10"/>
                    <a:pt x="1306" y="8"/>
                    <a:pt x="1294" y="7"/>
                  </a:cubicBezTo>
                  <a:cubicBezTo>
                    <a:pt x="1291" y="7"/>
                    <a:pt x="1288" y="6"/>
                    <a:pt x="1285" y="6"/>
                  </a:cubicBezTo>
                  <a:cubicBezTo>
                    <a:pt x="1276" y="5"/>
                    <a:pt x="1276" y="5"/>
                    <a:pt x="1276" y="5"/>
                  </a:cubicBezTo>
                  <a:cubicBezTo>
                    <a:pt x="1270" y="5"/>
                    <a:pt x="1264" y="4"/>
                    <a:pt x="1258" y="4"/>
                  </a:cubicBezTo>
                  <a:cubicBezTo>
                    <a:pt x="1252" y="3"/>
                    <a:pt x="1246" y="3"/>
                    <a:pt x="1240" y="2"/>
                  </a:cubicBezTo>
                  <a:cubicBezTo>
                    <a:pt x="1231" y="2"/>
                    <a:pt x="1231" y="2"/>
                    <a:pt x="1231" y="2"/>
                  </a:cubicBezTo>
                  <a:cubicBezTo>
                    <a:pt x="1226" y="1"/>
                    <a:pt x="1226" y="1"/>
                    <a:pt x="1226" y="1"/>
                  </a:cubicBezTo>
                  <a:cubicBezTo>
                    <a:pt x="1222" y="1"/>
                    <a:pt x="1222" y="1"/>
                    <a:pt x="1222" y="1"/>
                  </a:cubicBezTo>
                  <a:cubicBezTo>
                    <a:pt x="1210" y="1"/>
                    <a:pt x="1198" y="1"/>
                    <a:pt x="1186" y="0"/>
                  </a:cubicBezTo>
                  <a:cubicBezTo>
                    <a:pt x="1180" y="0"/>
                    <a:pt x="1174" y="0"/>
                    <a:pt x="1168" y="0"/>
                  </a:cubicBezTo>
                  <a:cubicBezTo>
                    <a:pt x="1162" y="0"/>
                    <a:pt x="1156" y="0"/>
                    <a:pt x="1150" y="0"/>
                  </a:cubicBezTo>
                  <a:cubicBezTo>
                    <a:pt x="1139" y="0"/>
                    <a:pt x="1127" y="1"/>
                    <a:pt x="1115" y="1"/>
                  </a:cubicBezTo>
                  <a:cubicBezTo>
                    <a:pt x="1109" y="1"/>
                    <a:pt x="1103" y="2"/>
                    <a:pt x="1097" y="2"/>
                  </a:cubicBezTo>
                  <a:cubicBezTo>
                    <a:pt x="1092" y="2"/>
                    <a:pt x="1086" y="3"/>
                    <a:pt x="1080" y="3"/>
                  </a:cubicBezTo>
                  <a:cubicBezTo>
                    <a:pt x="1074" y="4"/>
                    <a:pt x="1068" y="4"/>
                    <a:pt x="1062" y="4"/>
                  </a:cubicBezTo>
                  <a:cubicBezTo>
                    <a:pt x="1059" y="5"/>
                    <a:pt x="1057" y="5"/>
                    <a:pt x="1054" y="5"/>
                  </a:cubicBezTo>
                  <a:cubicBezTo>
                    <a:pt x="1045" y="6"/>
                    <a:pt x="1045" y="6"/>
                    <a:pt x="1045" y="6"/>
                  </a:cubicBezTo>
                  <a:cubicBezTo>
                    <a:pt x="1033" y="8"/>
                    <a:pt x="1022" y="9"/>
                    <a:pt x="1010" y="10"/>
                  </a:cubicBezTo>
                  <a:cubicBezTo>
                    <a:pt x="999" y="11"/>
                    <a:pt x="988" y="14"/>
                    <a:pt x="976" y="15"/>
                  </a:cubicBezTo>
                  <a:cubicBezTo>
                    <a:pt x="965" y="17"/>
                    <a:pt x="954" y="19"/>
                    <a:pt x="943" y="21"/>
                  </a:cubicBezTo>
                  <a:cubicBezTo>
                    <a:pt x="931" y="24"/>
                    <a:pt x="920" y="26"/>
                    <a:pt x="909" y="28"/>
                  </a:cubicBezTo>
                  <a:cubicBezTo>
                    <a:pt x="904" y="29"/>
                    <a:pt x="898" y="31"/>
                    <a:pt x="893" y="32"/>
                  </a:cubicBezTo>
                  <a:cubicBezTo>
                    <a:pt x="887" y="33"/>
                    <a:pt x="882" y="35"/>
                    <a:pt x="876" y="36"/>
                  </a:cubicBezTo>
                  <a:cubicBezTo>
                    <a:pt x="866" y="39"/>
                    <a:pt x="855" y="42"/>
                    <a:pt x="844" y="45"/>
                  </a:cubicBezTo>
                  <a:cubicBezTo>
                    <a:pt x="833" y="48"/>
                    <a:pt x="823" y="51"/>
                    <a:pt x="812" y="54"/>
                  </a:cubicBezTo>
                  <a:cubicBezTo>
                    <a:pt x="791" y="60"/>
                    <a:pt x="771" y="68"/>
                    <a:pt x="750" y="76"/>
                  </a:cubicBezTo>
                  <a:cubicBezTo>
                    <a:pt x="740" y="79"/>
                    <a:pt x="730" y="84"/>
                    <a:pt x="720" y="88"/>
                  </a:cubicBezTo>
                  <a:cubicBezTo>
                    <a:pt x="710" y="92"/>
                    <a:pt x="701" y="96"/>
                    <a:pt x="691" y="100"/>
                  </a:cubicBezTo>
                  <a:cubicBezTo>
                    <a:pt x="681" y="104"/>
                    <a:pt x="672" y="109"/>
                    <a:pt x="662" y="113"/>
                  </a:cubicBezTo>
                  <a:cubicBezTo>
                    <a:pt x="653" y="118"/>
                    <a:pt x="643" y="122"/>
                    <a:pt x="634" y="127"/>
                  </a:cubicBezTo>
                  <a:cubicBezTo>
                    <a:pt x="615" y="137"/>
                    <a:pt x="597" y="146"/>
                    <a:pt x="579" y="157"/>
                  </a:cubicBezTo>
                  <a:cubicBezTo>
                    <a:pt x="509" y="198"/>
                    <a:pt x="445" y="244"/>
                    <a:pt x="389" y="294"/>
                  </a:cubicBezTo>
                  <a:cubicBezTo>
                    <a:pt x="333" y="343"/>
                    <a:pt x="285" y="395"/>
                    <a:pt x="244" y="447"/>
                  </a:cubicBezTo>
                  <a:cubicBezTo>
                    <a:pt x="203" y="499"/>
                    <a:pt x="169" y="551"/>
                    <a:pt x="141" y="601"/>
                  </a:cubicBezTo>
                  <a:cubicBezTo>
                    <a:pt x="126" y="626"/>
                    <a:pt x="115" y="651"/>
                    <a:pt x="103" y="675"/>
                  </a:cubicBezTo>
                  <a:cubicBezTo>
                    <a:pt x="92" y="699"/>
                    <a:pt x="82" y="722"/>
                    <a:pt x="73" y="744"/>
                  </a:cubicBezTo>
                  <a:cubicBezTo>
                    <a:pt x="38" y="833"/>
                    <a:pt x="21" y="906"/>
                    <a:pt x="12" y="957"/>
                  </a:cubicBezTo>
                  <a:cubicBezTo>
                    <a:pt x="7" y="982"/>
                    <a:pt x="5" y="1001"/>
                    <a:pt x="3" y="1014"/>
                  </a:cubicBezTo>
                  <a:cubicBezTo>
                    <a:pt x="1" y="1027"/>
                    <a:pt x="0" y="1034"/>
                    <a:pt x="0" y="1034"/>
                  </a:cubicBezTo>
                  <a:lnTo>
                    <a:pt x="153" y="1052"/>
                  </a:lnTo>
                  <a:close/>
                </a:path>
              </a:pathLst>
            </a:custGeom>
            <a:solidFill>
              <a:schemeClr val="bg1">
                <a:lumMod val="85000"/>
              </a:schemeClr>
            </a:solidFill>
            <a:ln>
              <a:noFill/>
            </a:ln>
          </p:spPr>
          <p:txBody>
            <a:bodyPr anchor="ctr"/>
            <a:lstStyle/>
            <a:p>
              <a:pPr algn="ctr"/>
            </a:p>
          </p:txBody>
        </p:sp>
        <p:sp>
          <p:nvSpPr>
            <p:cNvPr id="33" name="iṣḻïďè"/>
            <p:cNvSpPr txBox="1"/>
            <p:nvPr/>
          </p:nvSpPr>
          <p:spPr>
            <a:xfrm>
              <a:off x="377278" y="2945666"/>
              <a:ext cx="2016000" cy="937446"/>
            </a:xfrm>
            <a:prstGeom prst="rect">
              <a:avLst/>
            </a:prstGeom>
            <a:solidFill>
              <a:schemeClr val="accent4">
                <a:lumMod val="50000"/>
              </a:schemeClr>
            </a:solidFill>
          </p:spPr>
          <p:txBody>
            <a:bodyPr wrap="none" anchor="ctr" anchorCtr="0">
              <a:noAutofit/>
            </a:bodyPr>
            <a:lstStyle/>
            <a:p>
              <a:pPr algn="ctr"/>
              <a:r>
                <a:rPr lang="en-US" altLang="zh-CN" sz="3000" b="1" dirty="0">
                  <a:solidFill>
                    <a:schemeClr val="bg1"/>
                  </a:solidFill>
                  <a:latin typeface="微软雅黑" panose="020B0503020204020204" charset="-122"/>
                  <a:ea typeface="微软雅黑" panose="020B0503020204020204" charset="-122"/>
                </a:rPr>
                <a:t>1</a:t>
              </a:r>
              <a:r>
                <a:rPr lang="zh-CN" altLang="en-US" sz="3000" b="1" dirty="0">
                  <a:solidFill>
                    <a:schemeClr val="bg1"/>
                  </a:solidFill>
                  <a:latin typeface="微软雅黑" panose="020B0503020204020204" charset="-122"/>
                  <a:ea typeface="微软雅黑" panose="020B0503020204020204" charset="-122"/>
                </a:rPr>
                <a:t>关联课程</a:t>
              </a:r>
              <a:endParaRPr lang="en-US" altLang="zh-CN" sz="3000" b="1" dirty="0">
                <a:solidFill>
                  <a:schemeClr val="bg1"/>
                </a:solidFill>
                <a:latin typeface="微软雅黑" panose="020B0503020204020204" charset="-122"/>
                <a:ea typeface="微软雅黑" panose="020B0503020204020204" charset="-122"/>
              </a:endParaRPr>
            </a:p>
            <a:p>
              <a:pPr algn="ctr"/>
              <a:r>
                <a:rPr lang="zh-CN" altLang="en-US" sz="3000" b="1" dirty="0">
                  <a:solidFill>
                    <a:schemeClr val="bg1"/>
                  </a:solidFill>
                  <a:latin typeface="微软雅黑" panose="020B0503020204020204" charset="-122"/>
                  <a:ea typeface="微软雅黑" panose="020B0503020204020204" charset="-122"/>
                </a:rPr>
                <a:t>（课程密码）</a:t>
              </a:r>
              <a:endParaRPr lang="zh-CN" altLang="en-US" sz="3000" b="1" dirty="0">
                <a:solidFill>
                  <a:schemeClr val="bg1"/>
                </a:solidFill>
                <a:latin typeface="微软雅黑" panose="020B0503020204020204" charset="-122"/>
                <a:ea typeface="微软雅黑" panose="020B0503020204020204" charset="-122"/>
              </a:endParaRPr>
            </a:p>
          </p:txBody>
        </p:sp>
        <p:sp>
          <p:nvSpPr>
            <p:cNvPr id="34" name="iṣḻïḓe"/>
            <p:cNvSpPr txBox="1"/>
            <p:nvPr/>
          </p:nvSpPr>
          <p:spPr>
            <a:xfrm>
              <a:off x="2393278" y="1401823"/>
              <a:ext cx="2016000" cy="646896"/>
            </a:xfrm>
            <a:prstGeom prst="rect">
              <a:avLst/>
            </a:prstGeom>
            <a:solidFill>
              <a:schemeClr val="accent2">
                <a:lumMod val="50000"/>
              </a:schemeClr>
            </a:solidFill>
          </p:spPr>
          <p:txBody>
            <a:bodyPr wrap="none" anchor="ctr" anchorCtr="0">
              <a:noAutofit/>
            </a:bodyPr>
            <a:lstStyle/>
            <a:p>
              <a:pPr algn="ctr"/>
              <a:r>
                <a:rPr lang="en-US" altLang="zh-CN" sz="3000" b="1" dirty="0">
                  <a:solidFill>
                    <a:schemeClr val="bg1"/>
                  </a:solidFill>
                  <a:latin typeface="微软雅黑" panose="020B0503020204020204" charset="-122"/>
                  <a:ea typeface="微软雅黑" panose="020B0503020204020204" charset="-122"/>
                </a:rPr>
                <a:t>2</a:t>
              </a:r>
              <a:r>
                <a:rPr lang="zh-CN" altLang="en-US" sz="3000" b="1" dirty="0">
                  <a:solidFill>
                    <a:schemeClr val="bg1"/>
                  </a:solidFill>
                  <a:latin typeface="微软雅黑" panose="020B0503020204020204" charset="-122"/>
                  <a:ea typeface="微软雅黑" panose="020B0503020204020204" charset="-122"/>
                </a:rPr>
                <a:t>提交作业</a:t>
              </a:r>
              <a:endParaRPr lang="zh-CN" altLang="en-US" sz="3000" b="1" dirty="0">
                <a:solidFill>
                  <a:schemeClr val="bg1"/>
                </a:solidFill>
                <a:latin typeface="微软雅黑" panose="020B0503020204020204" charset="-122"/>
                <a:ea typeface="微软雅黑" panose="020B0503020204020204" charset="-122"/>
              </a:endParaRPr>
            </a:p>
          </p:txBody>
        </p:sp>
        <p:sp>
          <p:nvSpPr>
            <p:cNvPr id="35" name="iṧliďé"/>
            <p:cNvSpPr txBox="1"/>
            <p:nvPr/>
          </p:nvSpPr>
          <p:spPr>
            <a:xfrm>
              <a:off x="2393278" y="5133686"/>
              <a:ext cx="2016000" cy="953064"/>
            </a:xfrm>
            <a:prstGeom prst="rect">
              <a:avLst/>
            </a:prstGeom>
            <a:solidFill>
              <a:schemeClr val="accent6">
                <a:lumMod val="50000"/>
              </a:schemeClr>
            </a:solidFill>
          </p:spPr>
          <p:txBody>
            <a:bodyPr wrap="none" anchor="ctr" anchorCtr="0">
              <a:noAutofit/>
            </a:bodyPr>
            <a:lstStyle/>
            <a:p>
              <a:pPr algn="ctr"/>
              <a:r>
                <a:rPr lang="en-US" altLang="zh-CN" sz="3000" b="1" dirty="0">
                  <a:solidFill>
                    <a:schemeClr val="bg1"/>
                  </a:solidFill>
                  <a:latin typeface="微软雅黑" panose="020B0503020204020204" charset="-122"/>
                  <a:ea typeface="微软雅黑" panose="020B0503020204020204" charset="-122"/>
                </a:rPr>
                <a:t>4</a:t>
              </a:r>
              <a:r>
                <a:rPr lang="zh-CN" altLang="en-US" sz="3000" b="1" dirty="0">
                  <a:solidFill>
                    <a:schemeClr val="bg1"/>
                  </a:solidFill>
                  <a:latin typeface="微软雅黑" panose="020B0503020204020204" charset="-122"/>
                  <a:ea typeface="微软雅黑" panose="020B0503020204020204" charset="-122"/>
                </a:rPr>
                <a:t>查看</a:t>
              </a:r>
              <a:r>
                <a:rPr lang="zh-CN" altLang="en-US" sz="3000" b="1" dirty="0" smtClean="0">
                  <a:solidFill>
                    <a:schemeClr val="bg1"/>
                  </a:solidFill>
                  <a:latin typeface="微软雅黑" panose="020B0503020204020204" charset="-122"/>
                  <a:ea typeface="微软雅黑" panose="020B0503020204020204" charset="-122"/>
                </a:rPr>
                <a:t>结果</a:t>
              </a:r>
              <a:endParaRPr lang="en-US" altLang="zh-CN" sz="3000" b="1" dirty="0" smtClean="0">
                <a:solidFill>
                  <a:schemeClr val="bg1"/>
                </a:solidFill>
                <a:latin typeface="微软雅黑" panose="020B0503020204020204" charset="-122"/>
                <a:ea typeface="微软雅黑" panose="020B0503020204020204" charset="-122"/>
              </a:endParaRPr>
            </a:p>
            <a:p>
              <a:pPr algn="ctr"/>
              <a:r>
                <a:rPr lang="zh-CN" altLang="en-US" sz="3000" b="1" dirty="0" smtClean="0">
                  <a:solidFill>
                    <a:schemeClr val="bg1"/>
                  </a:solidFill>
                  <a:latin typeface="微软雅黑" panose="020B0503020204020204" charset="-122"/>
                  <a:ea typeface="微软雅黑" panose="020B0503020204020204" charset="-122"/>
                </a:rPr>
                <a:t>（</a:t>
              </a:r>
              <a:r>
                <a:rPr lang="zh-CN" altLang="en-US" sz="3000" b="1" dirty="0">
                  <a:solidFill>
                    <a:schemeClr val="bg1"/>
                  </a:solidFill>
                  <a:latin typeface="微软雅黑" panose="020B0503020204020204" charset="-122"/>
                  <a:ea typeface="微软雅黑" panose="020B0503020204020204" charset="-122"/>
                </a:rPr>
                <a:t>权限）</a:t>
              </a:r>
              <a:endParaRPr lang="zh-CN" altLang="en-US" sz="3000" b="1" dirty="0">
                <a:solidFill>
                  <a:schemeClr val="bg1"/>
                </a:solidFill>
                <a:latin typeface="微软雅黑" panose="020B0503020204020204" charset="-122"/>
                <a:ea typeface="微软雅黑" panose="020B0503020204020204" charset="-122"/>
              </a:endParaRPr>
            </a:p>
          </p:txBody>
        </p:sp>
        <p:sp>
          <p:nvSpPr>
            <p:cNvPr id="36" name="íṣḻîdê"/>
            <p:cNvSpPr txBox="1"/>
            <p:nvPr/>
          </p:nvSpPr>
          <p:spPr>
            <a:xfrm>
              <a:off x="4409279" y="2963156"/>
              <a:ext cx="2016000" cy="902467"/>
            </a:xfrm>
            <a:prstGeom prst="rect">
              <a:avLst/>
            </a:prstGeom>
            <a:solidFill>
              <a:schemeClr val="accent5">
                <a:lumMod val="75000"/>
              </a:schemeClr>
            </a:solidFill>
          </p:spPr>
          <p:txBody>
            <a:bodyPr wrap="none" anchor="ctr" anchorCtr="0">
              <a:noAutofit/>
            </a:bodyPr>
            <a:lstStyle/>
            <a:p>
              <a:pPr algn="ctr"/>
              <a:r>
                <a:rPr lang="en-US" altLang="zh-CN" sz="3000" b="1" dirty="0">
                  <a:solidFill>
                    <a:schemeClr val="bg1"/>
                  </a:solidFill>
                  <a:latin typeface="微软雅黑" panose="020B0503020204020204" charset="-122"/>
                  <a:ea typeface="微软雅黑" panose="020B0503020204020204" charset="-122"/>
                </a:rPr>
                <a:t>3</a:t>
              </a:r>
              <a:r>
                <a:rPr lang="zh-CN" altLang="en-US" sz="3000" b="1" dirty="0">
                  <a:solidFill>
                    <a:schemeClr val="bg1"/>
                  </a:solidFill>
                  <a:latin typeface="微软雅黑" panose="020B0503020204020204" charset="-122"/>
                  <a:ea typeface="微软雅黑" panose="020B0503020204020204" charset="-122"/>
                </a:rPr>
                <a:t>作业检测</a:t>
              </a:r>
              <a:endParaRPr lang="zh-CN" altLang="en-US" sz="3000" b="1" dirty="0">
                <a:solidFill>
                  <a:schemeClr val="bg1"/>
                </a:solidFill>
                <a:latin typeface="微软雅黑" panose="020B0503020204020204" charset="-122"/>
                <a:ea typeface="微软雅黑" panose="020B0503020204020204" charset="-122"/>
              </a:endParaRPr>
            </a:p>
          </p:txBody>
        </p:sp>
        <p:sp>
          <p:nvSpPr>
            <p:cNvPr id="37" name="ïślíďè"/>
            <p:cNvSpPr txBox="1"/>
            <p:nvPr/>
          </p:nvSpPr>
          <p:spPr>
            <a:xfrm>
              <a:off x="2393278" y="3133151"/>
              <a:ext cx="2016000" cy="1064834"/>
            </a:xfrm>
            <a:prstGeom prst="rect">
              <a:avLst/>
            </a:prstGeom>
            <a:noFill/>
          </p:spPr>
          <p:txBody>
            <a:bodyPr wrap="none">
              <a:normAutofit/>
            </a:bodyPr>
            <a:lstStyle/>
            <a:p>
              <a:pPr algn="ctr"/>
              <a:r>
                <a:rPr lang="zh-CN" altLang="en-US" sz="3000" b="1" dirty="0" smtClean="0">
                  <a:solidFill>
                    <a:srgbClr val="334C82"/>
                  </a:solidFill>
                  <a:latin typeface="微软雅黑" panose="020B0503020204020204" charset="-122"/>
                  <a:ea typeface="微软雅黑" panose="020B0503020204020204" charset="-122"/>
                </a:rPr>
                <a:t>学生</a:t>
              </a:r>
              <a:endParaRPr lang="en-US" altLang="zh-CN" sz="3000" b="1" dirty="0" smtClean="0">
                <a:solidFill>
                  <a:srgbClr val="334C82"/>
                </a:solidFill>
                <a:latin typeface="微软雅黑" panose="020B0503020204020204" charset="-122"/>
                <a:ea typeface="微软雅黑" panose="020B0503020204020204" charset="-122"/>
              </a:endParaRPr>
            </a:p>
            <a:p>
              <a:pPr algn="ctr"/>
              <a:r>
                <a:rPr lang="zh-CN" altLang="en-US" sz="3000" b="1" dirty="0" smtClean="0">
                  <a:solidFill>
                    <a:srgbClr val="334C82"/>
                  </a:solidFill>
                  <a:latin typeface="微软雅黑" panose="020B0503020204020204" charset="-122"/>
                  <a:ea typeface="微软雅黑" panose="020B0503020204020204" charset="-122"/>
                </a:rPr>
                <a:t>操作</a:t>
              </a:r>
              <a:endParaRPr lang="zh-CN" altLang="en-US" sz="3000" b="1" dirty="0">
                <a:solidFill>
                  <a:srgbClr val="334C82"/>
                </a:solidFill>
                <a:latin typeface="微软雅黑" panose="020B0503020204020204" charset="-122"/>
                <a:ea typeface="微软雅黑" panose="020B0503020204020204" charset="-122"/>
              </a:endParaRPr>
            </a:p>
          </p:txBody>
        </p:sp>
      </p:grpSp>
      <p:cxnSp>
        <p:nvCxnSpPr>
          <p:cNvPr id="40" name="直接连接符 39"/>
          <p:cNvCxnSpPr/>
          <p:nvPr/>
        </p:nvCxnSpPr>
        <p:spPr>
          <a:xfrm>
            <a:off x="359237" y="985535"/>
            <a:ext cx="2268000"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292560" y="328506"/>
            <a:ext cx="4314830" cy="553998"/>
          </a:xfrm>
          <a:prstGeom prst="rect">
            <a:avLst/>
          </a:prstGeom>
          <a:noFill/>
        </p:spPr>
        <p:txBody>
          <a:bodyPr wrap="square" rtlCol="0">
            <a:spAutoFit/>
          </a:bodyPr>
          <a:lstStyle/>
          <a:p>
            <a:r>
              <a:rPr lang="zh-CN" altLang="en-US" sz="3000" b="1" dirty="0" smtClean="0">
                <a:latin typeface="微软雅黑" panose="020B0503020204020204" charset="-122"/>
                <a:ea typeface="微软雅黑" panose="020B0503020204020204" charset="-122"/>
              </a:rPr>
              <a:t>功能介绍（</a:t>
            </a:r>
            <a:r>
              <a:rPr lang="en-US" altLang="zh-CN" sz="3000" b="1" dirty="0" smtClean="0">
                <a:latin typeface="微软雅黑" panose="020B0503020204020204" charset="-122"/>
                <a:ea typeface="微软雅黑" panose="020B0503020204020204" charset="-122"/>
              </a:rPr>
              <a:t>3</a:t>
            </a:r>
            <a:r>
              <a:rPr lang="zh-CN" altLang="en-US" sz="3000" b="1" dirty="0" smtClean="0">
                <a:latin typeface="微软雅黑" panose="020B0503020204020204" charset="-122"/>
                <a:ea typeface="微软雅黑" panose="020B0503020204020204" charset="-122"/>
              </a:rPr>
              <a:t>）</a:t>
            </a:r>
            <a:endParaRPr lang="zh-CN" altLang="en-US" sz="30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59237" y="985535"/>
            <a:ext cx="2268000"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92560" y="328506"/>
            <a:ext cx="4314830" cy="553085"/>
          </a:xfrm>
          <a:prstGeom prst="rect">
            <a:avLst/>
          </a:prstGeom>
          <a:noFill/>
        </p:spPr>
        <p:txBody>
          <a:bodyPr wrap="square" rtlCol="0">
            <a:spAutoFit/>
          </a:bodyPr>
          <a:lstStyle/>
          <a:p>
            <a:r>
              <a:rPr lang="zh-CN" altLang="en-US" sz="3000" b="1" dirty="0" smtClean="0">
                <a:latin typeface="微软雅黑" panose="020B0503020204020204" charset="-122"/>
                <a:ea typeface="微软雅黑" panose="020B0503020204020204" charset="-122"/>
              </a:rPr>
              <a:t>功能介绍（</a:t>
            </a:r>
            <a:r>
              <a:rPr lang="en-US" altLang="zh-CN" sz="3000" b="1" dirty="0" smtClean="0">
                <a:latin typeface="微软雅黑" panose="020B0503020204020204" charset="-122"/>
                <a:ea typeface="微软雅黑" panose="020B0503020204020204" charset="-122"/>
              </a:rPr>
              <a:t>4</a:t>
            </a:r>
            <a:r>
              <a:rPr lang="zh-CN" altLang="en-US" sz="3000" b="1" dirty="0" smtClean="0">
                <a:latin typeface="微软雅黑" panose="020B0503020204020204" charset="-122"/>
                <a:ea typeface="微软雅黑" panose="020B0503020204020204" charset="-122"/>
              </a:rPr>
              <a:t>）</a:t>
            </a:r>
            <a:endParaRPr lang="zh-CN" altLang="en-US" sz="3000" b="1" dirty="0">
              <a:latin typeface="微软雅黑" panose="020B0503020204020204" charset="-122"/>
              <a:ea typeface="微软雅黑" panose="020B0503020204020204" charset="-122"/>
            </a:endParaRPr>
          </a:p>
        </p:txBody>
      </p:sp>
      <p:grpSp>
        <p:nvGrpSpPr>
          <p:cNvPr id="24" name="e35520a0-6744-49c1-b19b-78f83e8aeee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93237" y="1311960"/>
            <a:ext cx="9355404" cy="4585082"/>
            <a:chOff x="1922175" y="1434973"/>
            <a:chExt cx="9355404" cy="4585082"/>
          </a:xfrm>
        </p:grpSpPr>
        <p:grpSp>
          <p:nvGrpSpPr>
            <p:cNvPr id="25" name="ïśḷíḑê"/>
            <p:cNvGrpSpPr/>
            <p:nvPr/>
          </p:nvGrpSpPr>
          <p:grpSpPr>
            <a:xfrm>
              <a:off x="1922175" y="2580468"/>
              <a:ext cx="4060185" cy="3439587"/>
              <a:chOff x="3576000" y="2016663"/>
              <a:chExt cx="4365000" cy="3697811"/>
            </a:xfrm>
          </p:grpSpPr>
          <p:grpSp>
            <p:nvGrpSpPr>
              <p:cNvPr id="49" name="íŝlídé"/>
              <p:cNvGrpSpPr/>
              <p:nvPr/>
            </p:nvGrpSpPr>
            <p:grpSpPr>
              <a:xfrm>
                <a:off x="3576000" y="4255792"/>
                <a:ext cx="4365000" cy="1458682"/>
                <a:chOff x="1744775" y="4158980"/>
                <a:chExt cx="4230512" cy="1413739"/>
              </a:xfrm>
            </p:grpSpPr>
            <p:sp>
              <p:nvSpPr>
                <p:cNvPr id="60" name="iŝlídè"/>
                <p:cNvSpPr/>
                <p:nvPr/>
              </p:nvSpPr>
              <p:spPr>
                <a:xfrm>
                  <a:off x="1744775" y="4158980"/>
                  <a:ext cx="4230512" cy="1413739"/>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1" name="íṧlîďé"/>
                <p:cNvSpPr/>
                <p:nvPr/>
              </p:nvSpPr>
              <p:spPr>
                <a:xfrm>
                  <a:off x="1899492" y="4158980"/>
                  <a:ext cx="3795138" cy="1413739"/>
                </a:xfrm>
                <a:prstGeom prst="ellipse">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0" name="iṩľïḓé"/>
              <p:cNvSpPr/>
              <p:nvPr/>
            </p:nvSpPr>
            <p:spPr bwMode="auto">
              <a:xfrm>
                <a:off x="3867762" y="2016663"/>
                <a:ext cx="1890737" cy="3696729"/>
              </a:xfrm>
              <a:custGeom>
                <a:avLst/>
                <a:gdLst>
                  <a:gd name="T0" fmla="*/ 536 w 536"/>
                  <a:gd name="T1" fmla="*/ 0 h 1048"/>
                  <a:gd name="T2" fmla="*/ 390 w 536"/>
                  <a:gd name="T3" fmla="*/ 1048 h 1048"/>
                  <a:gd name="T4" fmla="*/ 96 w 536"/>
                  <a:gd name="T5" fmla="*/ 716 h 1048"/>
                  <a:gd name="T6" fmla="*/ 536 w 536"/>
                  <a:gd name="T7" fmla="*/ 0 h 1048"/>
                </a:gdLst>
                <a:ahLst/>
                <a:cxnLst>
                  <a:cxn ang="0">
                    <a:pos x="T0" y="T1"/>
                  </a:cxn>
                  <a:cxn ang="0">
                    <a:pos x="T2" y="T3"/>
                  </a:cxn>
                  <a:cxn ang="0">
                    <a:pos x="T4" y="T5"/>
                  </a:cxn>
                  <a:cxn ang="0">
                    <a:pos x="T6" y="T7"/>
                  </a:cxn>
                </a:cxnLst>
                <a:rect l="0" t="0" r="r" b="b"/>
                <a:pathLst>
                  <a:path w="536" h="1048">
                    <a:moveTo>
                      <a:pt x="536" y="0"/>
                    </a:moveTo>
                    <a:cubicBezTo>
                      <a:pt x="390" y="1048"/>
                      <a:pt x="390" y="1048"/>
                      <a:pt x="390" y="1048"/>
                    </a:cubicBezTo>
                    <a:cubicBezTo>
                      <a:pt x="390" y="1048"/>
                      <a:pt x="0" y="972"/>
                      <a:pt x="96" y="716"/>
                    </a:cubicBezTo>
                    <a:lnTo>
                      <a:pt x="536" y="0"/>
                    </a:lnTo>
                    <a:close/>
                  </a:path>
                </a:pathLst>
              </a:custGeom>
              <a:solidFill>
                <a:schemeClr val="accent1"/>
              </a:solidFill>
              <a:ln w="38100">
                <a:solidFill>
                  <a:schemeClr val="bg1"/>
                </a:solidFill>
              </a:ln>
            </p:spPr>
            <p:txBody>
              <a:bodyPr anchor="ctr"/>
              <a:lstStyle/>
              <a:p>
                <a:pPr algn="ctr"/>
              </a:p>
            </p:txBody>
          </p:sp>
          <p:sp>
            <p:nvSpPr>
              <p:cNvPr id="51" name="iṣḷîdé"/>
              <p:cNvSpPr/>
              <p:nvPr/>
            </p:nvSpPr>
            <p:spPr bwMode="auto">
              <a:xfrm>
                <a:off x="5758499" y="2016663"/>
                <a:ext cx="1672284" cy="3097870"/>
              </a:xfrm>
              <a:custGeom>
                <a:avLst/>
                <a:gdLst>
                  <a:gd name="T0" fmla="*/ 0 w 474"/>
                  <a:gd name="T1" fmla="*/ 0 h 878"/>
                  <a:gd name="T2" fmla="*/ 430 w 474"/>
                  <a:gd name="T3" fmla="*/ 878 h 878"/>
                  <a:gd name="T4" fmla="*/ 452 w 474"/>
                  <a:gd name="T5" fmla="*/ 742 h 878"/>
                  <a:gd name="T6" fmla="*/ 0 w 474"/>
                  <a:gd name="T7" fmla="*/ 0 h 878"/>
                </a:gdLst>
                <a:ahLst/>
                <a:cxnLst>
                  <a:cxn ang="0">
                    <a:pos x="T0" y="T1"/>
                  </a:cxn>
                  <a:cxn ang="0">
                    <a:pos x="T2" y="T3"/>
                  </a:cxn>
                  <a:cxn ang="0">
                    <a:pos x="T4" y="T5"/>
                  </a:cxn>
                  <a:cxn ang="0">
                    <a:pos x="T6" y="T7"/>
                  </a:cxn>
                </a:cxnLst>
                <a:rect l="0" t="0" r="r" b="b"/>
                <a:pathLst>
                  <a:path w="474" h="878">
                    <a:moveTo>
                      <a:pt x="0" y="0"/>
                    </a:moveTo>
                    <a:cubicBezTo>
                      <a:pt x="430" y="878"/>
                      <a:pt x="430" y="878"/>
                      <a:pt x="430" y="878"/>
                    </a:cubicBezTo>
                    <a:cubicBezTo>
                      <a:pt x="430" y="878"/>
                      <a:pt x="474" y="846"/>
                      <a:pt x="452" y="742"/>
                    </a:cubicBezTo>
                    <a:lnTo>
                      <a:pt x="0" y="0"/>
                    </a:lnTo>
                    <a:close/>
                  </a:path>
                </a:pathLst>
              </a:custGeom>
              <a:solidFill>
                <a:schemeClr val="accent2"/>
              </a:solidFill>
              <a:ln w="38100">
                <a:solidFill>
                  <a:schemeClr val="bg1"/>
                </a:solidFill>
              </a:ln>
            </p:spPr>
            <p:txBody>
              <a:bodyPr anchor="ctr"/>
              <a:lstStyle/>
              <a:p>
                <a:pPr algn="ctr"/>
              </a:p>
            </p:txBody>
          </p:sp>
          <p:sp>
            <p:nvSpPr>
              <p:cNvPr id="52" name="íṣ1iḓê"/>
              <p:cNvSpPr/>
              <p:nvPr/>
            </p:nvSpPr>
            <p:spPr bwMode="auto">
              <a:xfrm>
                <a:off x="5758499" y="4112668"/>
                <a:ext cx="1517862" cy="1001864"/>
              </a:xfrm>
              <a:custGeom>
                <a:avLst/>
                <a:gdLst>
                  <a:gd name="T0" fmla="*/ 806 w 806"/>
                  <a:gd name="T1" fmla="*/ 532 h 532"/>
                  <a:gd name="T2" fmla="*/ 0 w 806"/>
                  <a:gd name="T3" fmla="*/ 382 h 532"/>
                  <a:gd name="T4" fmla="*/ 0 w 806"/>
                  <a:gd name="T5" fmla="*/ 0 h 532"/>
                  <a:gd name="T6" fmla="*/ 601 w 806"/>
                  <a:gd name="T7" fmla="*/ 116 h 532"/>
                  <a:gd name="T8" fmla="*/ 806 w 806"/>
                  <a:gd name="T9" fmla="*/ 532 h 532"/>
                </a:gdLst>
                <a:ahLst/>
                <a:cxnLst>
                  <a:cxn ang="0">
                    <a:pos x="T0" y="T1"/>
                  </a:cxn>
                  <a:cxn ang="0">
                    <a:pos x="T2" y="T3"/>
                  </a:cxn>
                  <a:cxn ang="0">
                    <a:pos x="T4" y="T5"/>
                  </a:cxn>
                  <a:cxn ang="0">
                    <a:pos x="T6" y="T7"/>
                  </a:cxn>
                  <a:cxn ang="0">
                    <a:pos x="T8" y="T9"/>
                  </a:cxn>
                </a:cxnLst>
                <a:rect l="0" t="0" r="r" b="b"/>
                <a:pathLst>
                  <a:path w="806" h="532">
                    <a:moveTo>
                      <a:pt x="806" y="532"/>
                    </a:moveTo>
                    <a:lnTo>
                      <a:pt x="0" y="382"/>
                    </a:lnTo>
                    <a:lnTo>
                      <a:pt x="0" y="0"/>
                    </a:lnTo>
                    <a:lnTo>
                      <a:pt x="601" y="116"/>
                    </a:lnTo>
                    <a:lnTo>
                      <a:pt x="806" y="532"/>
                    </a:lnTo>
                    <a:close/>
                  </a:path>
                </a:pathLst>
              </a:custGeom>
              <a:solidFill>
                <a:schemeClr val="accent1"/>
              </a:solidFill>
              <a:ln>
                <a:noFill/>
              </a:ln>
            </p:spPr>
            <p:txBody>
              <a:bodyPr anchor="ctr"/>
              <a:lstStyle/>
              <a:p>
                <a:pPr algn="ctr"/>
              </a:p>
            </p:txBody>
          </p:sp>
          <p:sp>
            <p:nvSpPr>
              <p:cNvPr id="53" name="íṣḻiḑè"/>
              <p:cNvSpPr/>
              <p:nvPr/>
            </p:nvSpPr>
            <p:spPr bwMode="auto">
              <a:xfrm>
                <a:off x="5758499" y="3434715"/>
                <a:ext cx="1131806" cy="896405"/>
              </a:xfrm>
              <a:custGeom>
                <a:avLst/>
                <a:gdLst>
                  <a:gd name="T0" fmla="*/ 0 w 601"/>
                  <a:gd name="T1" fmla="*/ 360 h 476"/>
                  <a:gd name="T2" fmla="*/ 0 w 601"/>
                  <a:gd name="T3" fmla="*/ 0 h 476"/>
                  <a:gd name="T4" fmla="*/ 403 w 601"/>
                  <a:gd name="T5" fmla="*/ 69 h 476"/>
                  <a:gd name="T6" fmla="*/ 601 w 601"/>
                  <a:gd name="T7" fmla="*/ 476 h 476"/>
                  <a:gd name="T8" fmla="*/ 0 w 601"/>
                  <a:gd name="T9" fmla="*/ 360 h 476"/>
                </a:gdLst>
                <a:ahLst/>
                <a:cxnLst>
                  <a:cxn ang="0">
                    <a:pos x="T0" y="T1"/>
                  </a:cxn>
                  <a:cxn ang="0">
                    <a:pos x="T2" y="T3"/>
                  </a:cxn>
                  <a:cxn ang="0">
                    <a:pos x="T4" y="T5"/>
                  </a:cxn>
                  <a:cxn ang="0">
                    <a:pos x="T6" y="T7"/>
                  </a:cxn>
                  <a:cxn ang="0">
                    <a:pos x="T8" y="T9"/>
                  </a:cxn>
                </a:cxnLst>
                <a:rect l="0" t="0" r="r" b="b"/>
                <a:pathLst>
                  <a:path w="601" h="476">
                    <a:moveTo>
                      <a:pt x="0" y="360"/>
                    </a:moveTo>
                    <a:lnTo>
                      <a:pt x="0" y="0"/>
                    </a:lnTo>
                    <a:lnTo>
                      <a:pt x="403" y="69"/>
                    </a:lnTo>
                    <a:lnTo>
                      <a:pt x="601" y="476"/>
                    </a:lnTo>
                    <a:lnTo>
                      <a:pt x="0" y="360"/>
                    </a:lnTo>
                    <a:close/>
                  </a:path>
                </a:pathLst>
              </a:custGeom>
              <a:solidFill>
                <a:schemeClr val="accent2"/>
              </a:solidFill>
              <a:ln>
                <a:noFill/>
              </a:ln>
            </p:spPr>
            <p:txBody>
              <a:bodyPr anchor="ctr"/>
              <a:lstStyle/>
              <a:p>
                <a:pPr algn="ctr"/>
              </a:p>
            </p:txBody>
          </p:sp>
          <p:sp>
            <p:nvSpPr>
              <p:cNvPr id="54" name="îṩlïde"/>
              <p:cNvSpPr/>
              <p:nvPr/>
            </p:nvSpPr>
            <p:spPr bwMode="auto">
              <a:xfrm>
                <a:off x="5758499" y="2743580"/>
                <a:ext cx="758931" cy="821077"/>
              </a:xfrm>
              <a:custGeom>
                <a:avLst/>
                <a:gdLst>
                  <a:gd name="T0" fmla="*/ 0 w 403"/>
                  <a:gd name="T1" fmla="*/ 367 h 436"/>
                  <a:gd name="T2" fmla="*/ 0 w 403"/>
                  <a:gd name="T3" fmla="*/ 0 h 436"/>
                  <a:gd name="T4" fmla="*/ 212 w 403"/>
                  <a:gd name="T5" fmla="*/ 45 h 436"/>
                  <a:gd name="T6" fmla="*/ 403 w 403"/>
                  <a:gd name="T7" fmla="*/ 436 h 436"/>
                  <a:gd name="T8" fmla="*/ 0 w 403"/>
                  <a:gd name="T9" fmla="*/ 367 h 436"/>
                </a:gdLst>
                <a:ahLst/>
                <a:cxnLst>
                  <a:cxn ang="0">
                    <a:pos x="T0" y="T1"/>
                  </a:cxn>
                  <a:cxn ang="0">
                    <a:pos x="T2" y="T3"/>
                  </a:cxn>
                  <a:cxn ang="0">
                    <a:pos x="T4" y="T5"/>
                  </a:cxn>
                  <a:cxn ang="0">
                    <a:pos x="T6" y="T7"/>
                  </a:cxn>
                  <a:cxn ang="0">
                    <a:pos x="T8" y="T9"/>
                  </a:cxn>
                </a:cxnLst>
                <a:rect l="0" t="0" r="r" b="b"/>
                <a:pathLst>
                  <a:path w="403" h="436">
                    <a:moveTo>
                      <a:pt x="0" y="367"/>
                    </a:moveTo>
                    <a:lnTo>
                      <a:pt x="0" y="0"/>
                    </a:lnTo>
                    <a:lnTo>
                      <a:pt x="212" y="45"/>
                    </a:lnTo>
                    <a:lnTo>
                      <a:pt x="403" y="436"/>
                    </a:lnTo>
                    <a:lnTo>
                      <a:pt x="0" y="367"/>
                    </a:lnTo>
                    <a:close/>
                  </a:path>
                </a:pathLst>
              </a:custGeom>
              <a:solidFill>
                <a:schemeClr val="accent3"/>
              </a:solidFill>
              <a:ln>
                <a:noFill/>
              </a:ln>
            </p:spPr>
            <p:txBody>
              <a:bodyPr anchor="ctr"/>
              <a:lstStyle/>
              <a:p>
                <a:pPr algn="ctr"/>
              </a:p>
            </p:txBody>
          </p:sp>
          <p:sp>
            <p:nvSpPr>
              <p:cNvPr id="55" name="iśliḋè"/>
              <p:cNvSpPr/>
              <p:nvPr/>
            </p:nvSpPr>
            <p:spPr bwMode="auto">
              <a:xfrm>
                <a:off x="5758499" y="2016663"/>
                <a:ext cx="399240" cy="811662"/>
              </a:xfrm>
              <a:custGeom>
                <a:avLst/>
                <a:gdLst>
                  <a:gd name="T0" fmla="*/ 0 w 212"/>
                  <a:gd name="T1" fmla="*/ 386 h 431"/>
                  <a:gd name="T2" fmla="*/ 0 w 212"/>
                  <a:gd name="T3" fmla="*/ 0 h 431"/>
                  <a:gd name="T4" fmla="*/ 212 w 212"/>
                  <a:gd name="T5" fmla="*/ 431 h 431"/>
                  <a:gd name="T6" fmla="*/ 0 w 212"/>
                  <a:gd name="T7" fmla="*/ 386 h 431"/>
                </a:gdLst>
                <a:ahLst/>
                <a:cxnLst>
                  <a:cxn ang="0">
                    <a:pos x="T0" y="T1"/>
                  </a:cxn>
                  <a:cxn ang="0">
                    <a:pos x="T2" y="T3"/>
                  </a:cxn>
                  <a:cxn ang="0">
                    <a:pos x="T4" y="T5"/>
                  </a:cxn>
                  <a:cxn ang="0">
                    <a:pos x="T6" y="T7"/>
                  </a:cxn>
                </a:cxnLst>
                <a:rect l="0" t="0" r="r" b="b"/>
                <a:pathLst>
                  <a:path w="212" h="431">
                    <a:moveTo>
                      <a:pt x="0" y="386"/>
                    </a:moveTo>
                    <a:lnTo>
                      <a:pt x="0" y="0"/>
                    </a:lnTo>
                    <a:lnTo>
                      <a:pt x="212" y="431"/>
                    </a:lnTo>
                    <a:lnTo>
                      <a:pt x="0" y="386"/>
                    </a:lnTo>
                    <a:close/>
                  </a:path>
                </a:pathLst>
              </a:custGeom>
              <a:solidFill>
                <a:schemeClr val="accent4"/>
              </a:solidFill>
              <a:ln>
                <a:noFill/>
              </a:ln>
            </p:spPr>
            <p:txBody>
              <a:bodyPr anchor="ctr"/>
              <a:lstStyle/>
              <a:p>
                <a:pPr algn="ctr"/>
              </a:p>
            </p:txBody>
          </p:sp>
          <p:sp>
            <p:nvSpPr>
              <p:cNvPr id="56" name="íś1íḑe"/>
              <p:cNvSpPr/>
              <p:nvPr/>
            </p:nvSpPr>
            <p:spPr bwMode="auto">
              <a:xfrm>
                <a:off x="5628557" y="2016663"/>
                <a:ext cx="129942" cy="932185"/>
              </a:xfrm>
              <a:custGeom>
                <a:avLst/>
                <a:gdLst>
                  <a:gd name="T0" fmla="*/ 69 w 69"/>
                  <a:gd name="T1" fmla="*/ 0 h 495"/>
                  <a:gd name="T2" fmla="*/ 69 w 69"/>
                  <a:gd name="T3" fmla="*/ 386 h 495"/>
                  <a:gd name="T4" fmla="*/ 0 w 69"/>
                  <a:gd name="T5" fmla="*/ 495 h 495"/>
                  <a:gd name="T6" fmla="*/ 69 w 69"/>
                  <a:gd name="T7" fmla="*/ 0 h 495"/>
                </a:gdLst>
                <a:ahLst/>
                <a:cxnLst>
                  <a:cxn ang="0">
                    <a:pos x="T0" y="T1"/>
                  </a:cxn>
                  <a:cxn ang="0">
                    <a:pos x="T2" y="T3"/>
                  </a:cxn>
                  <a:cxn ang="0">
                    <a:pos x="T4" y="T5"/>
                  </a:cxn>
                  <a:cxn ang="0">
                    <a:pos x="T6" y="T7"/>
                  </a:cxn>
                </a:cxnLst>
                <a:rect l="0" t="0" r="r" b="b"/>
                <a:pathLst>
                  <a:path w="69" h="495">
                    <a:moveTo>
                      <a:pt x="69" y="0"/>
                    </a:moveTo>
                    <a:lnTo>
                      <a:pt x="69" y="386"/>
                    </a:lnTo>
                    <a:lnTo>
                      <a:pt x="0" y="495"/>
                    </a:lnTo>
                    <a:lnTo>
                      <a:pt x="69" y="0"/>
                    </a:lnTo>
                    <a:close/>
                  </a:path>
                </a:pathLst>
              </a:custGeom>
              <a:solidFill>
                <a:schemeClr val="accent4">
                  <a:lumMod val="75000"/>
                </a:schemeClr>
              </a:solidFill>
              <a:ln>
                <a:noFill/>
              </a:ln>
            </p:spPr>
            <p:txBody>
              <a:bodyPr anchor="ctr"/>
              <a:lstStyle/>
              <a:p>
                <a:pPr algn="ctr"/>
              </a:p>
            </p:txBody>
          </p:sp>
          <p:sp>
            <p:nvSpPr>
              <p:cNvPr id="57" name="iṩļîḋé"/>
              <p:cNvSpPr/>
              <p:nvPr/>
            </p:nvSpPr>
            <p:spPr bwMode="auto">
              <a:xfrm>
                <a:off x="5502382" y="2743580"/>
                <a:ext cx="256115" cy="1122390"/>
              </a:xfrm>
              <a:custGeom>
                <a:avLst/>
                <a:gdLst>
                  <a:gd name="T0" fmla="*/ 136 w 136"/>
                  <a:gd name="T1" fmla="*/ 0 h 596"/>
                  <a:gd name="T2" fmla="*/ 136 w 136"/>
                  <a:gd name="T3" fmla="*/ 367 h 596"/>
                  <a:gd name="T4" fmla="*/ 0 w 136"/>
                  <a:gd name="T5" fmla="*/ 596 h 596"/>
                  <a:gd name="T6" fmla="*/ 67 w 136"/>
                  <a:gd name="T7" fmla="*/ 109 h 596"/>
                  <a:gd name="T8" fmla="*/ 136 w 136"/>
                  <a:gd name="T9" fmla="*/ 0 h 596"/>
                </a:gdLst>
                <a:ahLst/>
                <a:cxnLst>
                  <a:cxn ang="0">
                    <a:pos x="T0" y="T1"/>
                  </a:cxn>
                  <a:cxn ang="0">
                    <a:pos x="T2" y="T3"/>
                  </a:cxn>
                  <a:cxn ang="0">
                    <a:pos x="T4" y="T5"/>
                  </a:cxn>
                  <a:cxn ang="0">
                    <a:pos x="T6" y="T7"/>
                  </a:cxn>
                  <a:cxn ang="0">
                    <a:pos x="T8" y="T9"/>
                  </a:cxn>
                </a:cxnLst>
                <a:rect l="0" t="0" r="r" b="b"/>
                <a:pathLst>
                  <a:path w="136" h="596">
                    <a:moveTo>
                      <a:pt x="136" y="0"/>
                    </a:moveTo>
                    <a:lnTo>
                      <a:pt x="136" y="367"/>
                    </a:lnTo>
                    <a:lnTo>
                      <a:pt x="0" y="596"/>
                    </a:lnTo>
                    <a:lnTo>
                      <a:pt x="67" y="109"/>
                    </a:lnTo>
                    <a:lnTo>
                      <a:pt x="136" y="0"/>
                    </a:lnTo>
                    <a:close/>
                  </a:path>
                </a:pathLst>
              </a:custGeom>
              <a:solidFill>
                <a:schemeClr val="accent3">
                  <a:lumMod val="75000"/>
                </a:schemeClr>
              </a:solidFill>
              <a:ln>
                <a:noFill/>
              </a:ln>
            </p:spPr>
            <p:txBody>
              <a:bodyPr anchor="ctr"/>
              <a:lstStyle/>
              <a:p>
                <a:pPr algn="ctr"/>
              </a:p>
            </p:txBody>
          </p:sp>
          <p:sp>
            <p:nvSpPr>
              <p:cNvPr id="58" name="ís1idè"/>
              <p:cNvSpPr/>
              <p:nvPr/>
            </p:nvSpPr>
            <p:spPr bwMode="auto">
              <a:xfrm>
                <a:off x="5378090" y="3434715"/>
                <a:ext cx="380407" cy="1322009"/>
              </a:xfrm>
              <a:custGeom>
                <a:avLst/>
                <a:gdLst>
                  <a:gd name="T0" fmla="*/ 202 w 202"/>
                  <a:gd name="T1" fmla="*/ 0 h 702"/>
                  <a:gd name="T2" fmla="*/ 202 w 202"/>
                  <a:gd name="T3" fmla="*/ 360 h 702"/>
                  <a:gd name="T4" fmla="*/ 0 w 202"/>
                  <a:gd name="T5" fmla="*/ 702 h 702"/>
                  <a:gd name="T6" fmla="*/ 66 w 202"/>
                  <a:gd name="T7" fmla="*/ 229 h 702"/>
                  <a:gd name="T8" fmla="*/ 202 w 202"/>
                  <a:gd name="T9" fmla="*/ 0 h 702"/>
                </a:gdLst>
                <a:ahLst/>
                <a:cxnLst>
                  <a:cxn ang="0">
                    <a:pos x="T0" y="T1"/>
                  </a:cxn>
                  <a:cxn ang="0">
                    <a:pos x="T2" y="T3"/>
                  </a:cxn>
                  <a:cxn ang="0">
                    <a:pos x="T4" y="T5"/>
                  </a:cxn>
                  <a:cxn ang="0">
                    <a:pos x="T6" y="T7"/>
                  </a:cxn>
                  <a:cxn ang="0">
                    <a:pos x="T8" y="T9"/>
                  </a:cxn>
                </a:cxnLst>
                <a:rect l="0" t="0" r="r" b="b"/>
                <a:pathLst>
                  <a:path w="202" h="702">
                    <a:moveTo>
                      <a:pt x="202" y="0"/>
                    </a:moveTo>
                    <a:lnTo>
                      <a:pt x="202" y="360"/>
                    </a:lnTo>
                    <a:lnTo>
                      <a:pt x="0" y="702"/>
                    </a:lnTo>
                    <a:lnTo>
                      <a:pt x="66" y="229"/>
                    </a:lnTo>
                    <a:lnTo>
                      <a:pt x="202" y="0"/>
                    </a:lnTo>
                    <a:close/>
                  </a:path>
                </a:pathLst>
              </a:custGeom>
              <a:solidFill>
                <a:schemeClr val="accent2">
                  <a:lumMod val="75000"/>
                </a:schemeClr>
              </a:solidFill>
              <a:ln>
                <a:noFill/>
              </a:ln>
            </p:spPr>
            <p:txBody>
              <a:bodyPr anchor="ctr"/>
              <a:lstStyle/>
              <a:p>
                <a:pPr algn="ctr"/>
              </a:p>
            </p:txBody>
          </p:sp>
          <p:sp>
            <p:nvSpPr>
              <p:cNvPr id="59" name="ï$ḷïḋè"/>
              <p:cNvSpPr/>
              <p:nvPr/>
            </p:nvSpPr>
            <p:spPr bwMode="auto">
              <a:xfrm>
                <a:off x="5244384" y="4112668"/>
                <a:ext cx="514114" cy="1600723"/>
              </a:xfrm>
              <a:custGeom>
                <a:avLst/>
                <a:gdLst>
                  <a:gd name="T0" fmla="*/ 273 w 273"/>
                  <a:gd name="T1" fmla="*/ 0 h 850"/>
                  <a:gd name="T2" fmla="*/ 273 w 273"/>
                  <a:gd name="T3" fmla="*/ 382 h 850"/>
                  <a:gd name="T4" fmla="*/ 0 w 273"/>
                  <a:gd name="T5" fmla="*/ 850 h 850"/>
                  <a:gd name="T6" fmla="*/ 71 w 273"/>
                  <a:gd name="T7" fmla="*/ 342 h 850"/>
                  <a:gd name="T8" fmla="*/ 273 w 273"/>
                  <a:gd name="T9" fmla="*/ 0 h 850"/>
                </a:gdLst>
                <a:ahLst/>
                <a:cxnLst>
                  <a:cxn ang="0">
                    <a:pos x="T0" y="T1"/>
                  </a:cxn>
                  <a:cxn ang="0">
                    <a:pos x="T2" y="T3"/>
                  </a:cxn>
                  <a:cxn ang="0">
                    <a:pos x="T4" y="T5"/>
                  </a:cxn>
                  <a:cxn ang="0">
                    <a:pos x="T6" y="T7"/>
                  </a:cxn>
                  <a:cxn ang="0">
                    <a:pos x="T8" y="T9"/>
                  </a:cxn>
                </a:cxnLst>
                <a:rect l="0" t="0" r="r" b="b"/>
                <a:pathLst>
                  <a:path w="273" h="850">
                    <a:moveTo>
                      <a:pt x="273" y="0"/>
                    </a:moveTo>
                    <a:lnTo>
                      <a:pt x="273" y="382"/>
                    </a:lnTo>
                    <a:lnTo>
                      <a:pt x="0" y="850"/>
                    </a:lnTo>
                    <a:lnTo>
                      <a:pt x="71" y="342"/>
                    </a:lnTo>
                    <a:lnTo>
                      <a:pt x="273" y="0"/>
                    </a:lnTo>
                    <a:close/>
                  </a:path>
                </a:pathLst>
              </a:custGeom>
              <a:solidFill>
                <a:schemeClr val="accent1">
                  <a:lumMod val="75000"/>
                </a:schemeClr>
              </a:solidFill>
              <a:ln>
                <a:noFill/>
              </a:ln>
            </p:spPr>
            <p:txBody>
              <a:bodyPr anchor="ctr"/>
              <a:lstStyle/>
              <a:p>
                <a:pPr algn="ctr"/>
              </a:p>
            </p:txBody>
          </p:sp>
        </p:grpSp>
        <p:grpSp>
          <p:nvGrpSpPr>
            <p:cNvPr id="26" name="ïṡľîḓê"/>
            <p:cNvGrpSpPr/>
            <p:nvPr/>
          </p:nvGrpSpPr>
          <p:grpSpPr>
            <a:xfrm>
              <a:off x="7412166" y="1434973"/>
              <a:ext cx="3865412" cy="476184"/>
              <a:chOff x="7479790" y="1540783"/>
              <a:chExt cx="3865412" cy="476184"/>
            </a:xfrm>
          </p:grpSpPr>
          <p:sp>
            <p:nvSpPr>
              <p:cNvPr id="45" name="íṩļîḍê"/>
              <p:cNvSpPr/>
              <p:nvPr/>
            </p:nvSpPr>
            <p:spPr>
              <a:xfrm>
                <a:off x="7479790" y="1541479"/>
                <a:ext cx="475490" cy="47548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accent1"/>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48" name="ïSlîḍê"/>
              <p:cNvSpPr txBox="1"/>
              <p:nvPr/>
            </p:nvSpPr>
            <p:spPr bwMode="auto">
              <a:xfrm>
                <a:off x="7955279" y="1540783"/>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smtClean="0">
                    <a:solidFill>
                      <a:srgbClr val="334C82"/>
                    </a:solidFill>
                    <a:latin typeface="微软雅黑" panose="020B0503020204020204" charset="-122"/>
                    <a:ea typeface="微软雅黑" panose="020B0503020204020204" charset="-122"/>
                  </a:rPr>
                  <a:t>按课题统计</a:t>
                </a:r>
                <a:endParaRPr lang="en-US" altLang="zh-CN" sz="2000" b="1" dirty="0">
                  <a:solidFill>
                    <a:srgbClr val="334C82"/>
                  </a:solidFill>
                  <a:latin typeface="微软雅黑" panose="020B0503020204020204" charset="-122"/>
                  <a:ea typeface="微软雅黑" panose="020B0503020204020204" charset="-122"/>
                </a:endParaRPr>
              </a:p>
            </p:txBody>
          </p:sp>
        </p:grpSp>
        <p:grpSp>
          <p:nvGrpSpPr>
            <p:cNvPr id="27" name="ïṩļïḍé"/>
            <p:cNvGrpSpPr/>
            <p:nvPr/>
          </p:nvGrpSpPr>
          <p:grpSpPr>
            <a:xfrm>
              <a:off x="7412166" y="2615987"/>
              <a:ext cx="3865412" cy="475488"/>
              <a:chOff x="7479790" y="1541479"/>
              <a:chExt cx="3865412" cy="475488"/>
            </a:xfrm>
          </p:grpSpPr>
          <p:sp>
            <p:nvSpPr>
              <p:cNvPr id="41" name="işliḍe"/>
              <p:cNvSpPr/>
              <p:nvPr/>
            </p:nvSpPr>
            <p:spPr>
              <a:xfrm>
                <a:off x="7479790" y="1541479"/>
                <a:ext cx="475490" cy="47548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accent2"/>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44" name="iṧľîḍe"/>
              <p:cNvSpPr txBox="1"/>
              <p:nvPr/>
            </p:nvSpPr>
            <p:spPr bwMode="auto">
              <a:xfrm>
                <a:off x="7955279" y="1560989"/>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zh-CN" altLang="en-US" sz="2000" b="1" dirty="0">
                    <a:solidFill>
                      <a:srgbClr val="334C82"/>
                    </a:solidFill>
                    <a:latin typeface="微软雅黑" panose="020B0503020204020204" charset="-122"/>
                    <a:ea typeface="微软雅黑" panose="020B0503020204020204" charset="-122"/>
                  </a:rPr>
                  <a:t>按教师统计</a:t>
                </a:r>
                <a:endParaRPr lang="en-US" altLang="zh-CN" sz="2000" b="1" dirty="0">
                  <a:solidFill>
                    <a:srgbClr val="334C82"/>
                  </a:solidFill>
                  <a:latin typeface="微软雅黑" panose="020B0503020204020204" charset="-122"/>
                  <a:ea typeface="微软雅黑" panose="020B0503020204020204" charset="-122"/>
                </a:endParaRPr>
              </a:p>
            </p:txBody>
          </p:sp>
        </p:grpSp>
        <p:grpSp>
          <p:nvGrpSpPr>
            <p:cNvPr id="28" name="îŝḻïḋè"/>
            <p:cNvGrpSpPr/>
            <p:nvPr/>
          </p:nvGrpSpPr>
          <p:grpSpPr>
            <a:xfrm>
              <a:off x="7412166" y="3796304"/>
              <a:ext cx="3865412" cy="475489"/>
              <a:chOff x="7479790" y="1541478"/>
              <a:chExt cx="3865412" cy="475489"/>
            </a:xfrm>
          </p:grpSpPr>
          <p:sp>
            <p:nvSpPr>
              <p:cNvPr id="37" name="iSľîde"/>
              <p:cNvSpPr/>
              <p:nvPr/>
            </p:nvSpPr>
            <p:spPr>
              <a:xfrm>
                <a:off x="7479790" y="1541479"/>
                <a:ext cx="475490" cy="47548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accent3"/>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40" name="íş1ïḋe"/>
              <p:cNvSpPr txBox="1"/>
              <p:nvPr/>
            </p:nvSpPr>
            <p:spPr bwMode="auto">
              <a:xfrm>
                <a:off x="7955279" y="1541478"/>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00000"/>
                  </a:lnSpc>
                  <a:spcBef>
                    <a:spcPct val="0"/>
                  </a:spcBef>
                  <a:buFontTx/>
                  <a:buNone/>
                </a:pPr>
                <a:r>
                  <a:rPr lang="zh-CN" altLang="en-US" sz="2000" b="1" dirty="0">
                    <a:solidFill>
                      <a:srgbClr val="334C82"/>
                    </a:solidFill>
                    <a:latin typeface="微软雅黑" panose="020B0503020204020204" charset="-122"/>
                    <a:ea typeface="微软雅黑" panose="020B0503020204020204" charset="-122"/>
                  </a:rPr>
                  <a:t>按学生统计</a:t>
                </a:r>
                <a:endParaRPr lang="en-US" altLang="zh-CN" sz="2000" b="1" dirty="0">
                  <a:solidFill>
                    <a:srgbClr val="334C82"/>
                  </a:solidFill>
                  <a:latin typeface="微软雅黑" panose="020B0503020204020204" charset="-122"/>
                  <a:ea typeface="微软雅黑" panose="020B0503020204020204" charset="-122"/>
                </a:endParaRPr>
              </a:p>
            </p:txBody>
          </p:sp>
        </p:grpSp>
        <p:grpSp>
          <p:nvGrpSpPr>
            <p:cNvPr id="29" name="isḻïďè"/>
            <p:cNvGrpSpPr/>
            <p:nvPr/>
          </p:nvGrpSpPr>
          <p:grpSpPr>
            <a:xfrm>
              <a:off x="7412166" y="4976622"/>
              <a:ext cx="3865413" cy="475488"/>
              <a:chOff x="7479790" y="1541479"/>
              <a:chExt cx="3865413" cy="475488"/>
            </a:xfrm>
          </p:grpSpPr>
          <p:sp>
            <p:nvSpPr>
              <p:cNvPr id="33" name="i$ḷíḑé"/>
              <p:cNvSpPr/>
              <p:nvPr/>
            </p:nvSpPr>
            <p:spPr>
              <a:xfrm>
                <a:off x="7479790" y="1541479"/>
                <a:ext cx="475490" cy="475488"/>
              </a:xfrm>
              <a:custGeom>
                <a:avLst/>
                <a:gdLst>
                  <a:gd name="connsiteX0" fmla="*/ 0 w 670873"/>
                  <a:gd name="connsiteY0" fmla="*/ 335437 h 670873"/>
                  <a:gd name="connsiteX1" fmla="*/ 335437 w 670873"/>
                  <a:gd name="connsiteY1" fmla="*/ 0 h 670873"/>
                  <a:gd name="connsiteX2" fmla="*/ 670874 w 670873"/>
                  <a:gd name="connsiteY2" fmla="*/ 335437 h 670873"/>
                  <a:gd name="connsiteX3" fmla="*/ 335437 w 670873"/>
                  <a:gd name="connsiteY3" fmla="*/ 670874 h 670873"/>
                  <a:gd name="connsiteX4" fmla="*/ 0 w 670873"/>
                  <a:gd name="connsiteY4" fmla="*/ 335437 h 670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873" h="670873">
                    <a:moveTo>
                      <a:pt x="0" y="335437"/>
                    </a:moveTo>
                    <a:cubicBezTo>
                      <a:pt x="0" y="150180"/>
                      <a:pt x="150180" y="0"/>
                      <a:pt x="335437" y="0"/>
                    </a:cubicBezTo>
                    <a:cubicBezTo>
                      <a:pt x="520694" y="0"/>
                      <a:pt x="670874" y="150180"/>
                      <a:pt x="670874" y="335437"/>
                    </a:cubicBezTo>
                    <a:cubicBezTo>
                      <a:pt x="670874" y="520694"/>
                      <a:pt x="520694" y="670874"/>
                      <a:pt x="335437" y="670874"/>
                    </a:cubicBezTo>
                    <a:cubicBezTo>
                      <a:pt x="150180" y="670874"/>
                      <a:pt x="0" y="520694"/>
                      <a:pt x="0" y="335437"/>
                    </a:cubicBezTo>
                    <a:close/>
                  </a:path>
                </a:pathLst>
              </a:custGeom>
              <a:solidFill>
                <a:schemeClr val="accent4"/>
              </a:solidFill>
              <a:ln w="28575">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dirty="0"/>
              </a:p>
            </p:txBody>
          </p:sp>
          <p:sp>
            <p:nvSpPr>
              <p:cNvPr id="36" name="iṧľîde"/>
              <p:cNvSpPr txBox="1"/>
              <p:nvPr/>
            </p:nvSpPr>
            <p:spPr bwMode="auto">
              <a:xfrm>
                <a:off x="7955280" y="1561685"/>
                <a:ext cx="3389923" cy="43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lnSpc>
                    <a:spcPct val="100000"/>
                  </a:lnSpc>
                  <a:spcBef>
                    <a:spcPct val="0"/>
                  </a:spcBef>
                  <a:buFontTx/>
                  <a:buNone/>
                </a:pPr>
                <a:r>
                  <a:rPr lang="zh-CN" altLang="en-US" sz="2000" b="1" dirty="0">
                    <a:solidFill>
                      <a:srgbClr val="334C82"/>
                    </a:solidFill>
                    <a:latin typeface="微软雅黑" panose="020B0503020204020204" charset="-122"/>
                    <a:ea typeface="微软雅黑" panose="020B0503020204020204" charset="-122"/>
                  </a:rPr>
                  <a:t>按作业检测结果统计</a:t>
                </a:r>
                <a:endParaRPr lang="en-US" altLang="zh-CN" sz="2000" b="1" dirty="0">
                  <a:solidFill>
                    <a:srgbClr val="334C82"/>
                  </a:solidFill>
                  <a:latin typeface="微软雅黑" panose="020B0503020204020204" charset="-122"/>
                  <a:ea typeface="微软雅黑" panose="020B0503020204020204" charset="-122"/>
                </a:endParaRPr>
              </a:p>
            </p:txBody>
          </p:sp>
        </p:grpSp>
      </p:grpSp>
      <p:sp>
        <p:nvSpPr>
          <p:cNvPr id="62" name="文本框 61"/>
          <p:cNvSpPr txBox="1"/>
          <p:nvPr/>
        </p:nvSpPr>
        <p:spPr>
          <a:xfrm>
            <a:off x="2661552" y="1839725"/>
            <a:ext cx="1723549" cy="553998"/>
          </a:xfrm>
          <a:prstGeom prst="rect">
            <a:avLst/>
          </a:prstGeom>
          <a:noFill/>
        </p:spPr>
        <p:txBody>
          <a:bodyPr wrap="none" rtlCol="0">
            <a:spAutoFit/>
          </a:bodyPr>
          <a:lstStyle/>
          <a:p>
            <a:r>
              <a:rPr lang="zh-CN" altLang="en-US" sz="3000" b="1" dirty="0" smtClean="0">
                <a:solidFill>
                  <a:srgbClr val="334C82"/>
                </a:solidFill>
                <a:latin typeface="微软雅黑" panose="020B0503020204020204" charset="-122"/>
                <a:ea typeface="微软雅黑" panose="020B0503020204020204" charset="-122"/>
              </a:rPr>
              <a:t>信息统计</a:t>
            </a:r>
            <a:endParaRPr lang="zh-CN" altLang="en-US" sz="3000" b="1" dirty="0">
              <a:solidFill>
                <a:srgbClr val="334C82"/>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257810" y="262573"/>
            <a:ext cx="2782570" cy="553085"/>
          </a:xfrm>
          <a:prstGeom prst="rect">
            <a:avLst/>
          </a:prstGeom>
          <a:noFill/>
        </p:spPr>
        <p:txBody>
          <a:bodyPr wrap="square" rtlCol="0" anchor="ctr">
            <a:spAutoFit/>
          </a:bodyPr>
          <a:lstStyle/>
          <a:p>
            <a:pPr algn="l">
              <a:lnSpc>
                <a:spcPct val="100000"/>
              </a:lnSpc>
            </a:pPr>
            <a:r>
              <a:rPr lang="zh-CN" altLang="en-US" sz="3000" b="1" dirty="0" smtClean="0">
                <a:latin typeface="微软雅黑" panose="020B0503020204020204" charset="-122"/>
                <a:ea typeface="微软雅黑" panose="020B0503020204020204" charset="-122"/>
                <a:sym typeface="+mn-ea"/>
              </a:rPr>
              <a:t>功能总结（</a:t>
            </a:r>
            <a:r>
              <a:rPr lang="en-US" altLang="zh-CN" sz="3000" b="1" dirty="0" smtClean="0">
                <a:latin typeface="微软雅黑" panose="020B0503020204020204" charset="-122"/>
                <a:ea typeface="微软雅黑" panose="020B0503020204020204" charset="-122"/>
                <a:sym typeface="+mn-ea"/>
              </a:rPr>
              <a:t>5</a:t>
            </a:r>
            <a:r>
              <a:rPr lang="zh-CN" altLang="en-US" sz="3000" b="1" dirty="0" smtClean="0">
                <a:latin typeface="微软雅黑" panose="020B0503020204020204" charset="-122"/>
                <a:ea typeface="微软雅黑" panose="020B0503020204020204" charset="-122"/>
                <a:sym typeface="+mn-ea"/>
              </a:rPr>
              <a:t>）</a:t>
            </a:r>
            <a:endParaRPr lang="zh-CN" altLang="en-US" sz="3000" b="1" dirty="0" smtClean="0">
              <a:latin typeface="微软雅黑" panose="020B0503020204020204" charset="-122"/>
              <a:ea typeface="微软雅黑" panose="020B0503020204020204" charset="-122"/>
            </a:endParaRPr>
          </a:p>
        </p:txBody>
      </p:sp>
      <p:pic>
        <p:nvPicPr>
          <p:cNvPr id="14" name="图片 13" descr="logo方案-终"/>
          <p:cNvPicPr>
            <a:picLocks noChangeAspect="1"/>
          </p:cNvPicPr>
          <p:nvPr/>
        </p:nvPicPr>
        <p:blipFill>
          <a:blip r:embed="rId1" cstate="screen"/>
          <a:stretch>
            <a:fillRect/>
          </a:stretch>
        </p:blipFill>
        <p:spPr>
          <a:xfrm>
            <a:off x="10508019" y="113030"/>
            <a:ext cx="1324610" cy="439420"/>
          </a:xfrm>
          <a:prstGeom prst="rect">
            <a:avLst/>
          </a:prstGeom>
        </p:spPr>
      </p:pic>
      <p:sp>
        <p:nvSpPr>
          <p:cNvPr id="28" name="Freeform 5"/>
          <p:cNvSpPr/>
          <p:nvPr/>
        </p:nvSpPr>
        <p:spPr bwMode="auto">
          <a:xfrm>
            <a:off x="3375660" y="1825625"/>
            <a:ext cx="3981450" cy="4874895"/>
          </a:xfrm>
          <a:custGeom>
            <a:avLst/>
            <a:gdLst>
              <a:gd name="T0" fmla="*/ 621 w 1045"/>
              <a:gd name="T1" fmla="*/ 1278 h 1279"/>
              <a:gd name="T2" fmla="*/ 493 w 1045"/>
              <a:gd name="T3" fmla="*/ 1279 h 1279"/>
              <a:gd name="T4" fmla="*/ 491 w 1045"/>
              <a:gd name="T5" fmla="*/ 1068 h 1279"/>
              <a:gd name="T6" fmla="*/ 362 w 1045"/>
              <a:gd name="T7" fmla="*/ 961 h 1279"/>
              <a:gd name="T8" fmla="*/ 239 w 1045"/>
              <a:gd name="T9" fmla="*/ 952 h 1279"/>
              <a:gd name="T10" fmla="*/ 0 w 1045"/>
              <a:gd name="T11" fmla="*/ 832 h 1279"/>
              <a:gd name="T12" fmla="*/ 322 w 1045"/>
              <a:gd name="T13" fmla="*/ 928 h 1279"/>
              <a:gd name="T14" fmla="*/ 117 w 1045"/>
              <a:gd name="T15" fmla="*/ 696 h 1279"/>
              <a:gd name="T16" fmla="*/ 430 w 1045"/>
              <a:gd name="T17" fmla="*/ 953 h 1279"/>
              <a:gd name="T18" fmla="*/ 494 w 1045"/>
              <a:gd name="T19" fmla="*/ 997 h 1279"/>
              <a:gd name="T20" fmla="*/ 494 w 1045"/>
              <a:gd name="T21" fmla="*/ 993 h 1279"/>
              <a:gd name="T22" fmla="*/ 469 w 1045"/>
              <a:gd name="T23" fmla="*/ 687 h 1279"/>
              <a:gd name="T24" fmla="*/ 248 w 1045"/>
              <a:gd name="T25" fmla="*/ 580 h 1279"/>
              <a:gd name="T26" fmla="*/ 11 w 1045"/>
              <a:gd name="T27" fmla="*/ 217 h 1279"/>
              <a:gd name="T28" fmla="*/ 275 w 1045"/>
              <a:gd name="T29" fmla="*/ 548 h 1279"/>
              <a:gd name="T30" fmla="*/ 320 w 1045"/>
              <a:gd name="T31" fmla="*/ 398 h 1279"/>
              <a:gd name="T32" fmla="*/ 316 w 1045"/>
              <a:gd name="T33" fmla="*/ 246 h 1279"/>
              <a:gd name="T34" fmla="*/ 349 w 1045"/>
              <a:gd name="T35" fmla="*/ 460 h 1279"/>
              <a:gd name="T36" fmla="*/ 328 w 1045"/>
              <a:gd name="T37" fmla="*/ 580 h 1279"/>
              <a:gd name="T38" fmla="*/ 471 w 1045"/>
              <a:gd name="T39" fmla="*/ 633 h 1279"/>
              <a:gd name="T40" fmla="*/ 547 w 1045"/>
              <a:gd name="T41" fmla="*/ 0 h 1279"/>
              <a:gd name="T42" fmla="*/ 529 w 1045"/>
              <a:gd name="T43" fmla="*/ 678 h 1279"/>
              <a:gd name="T44" fmla="*/ 576 w 1045"/>
              <a:gd name="T45" fmla="*/ 875 h 1279"/>
              <a:gd name="T46" fmla="*/ 741 w 1045"/>
              <a:gd name="T47" fmla="*/ 730 h 1279"/>
              <a:gd name="T48" fmla="*/ 809 w 1045"/>
              <a:gd name="T49" fmla="*/ 374 h 1279"/>
              <a:gd name="T50" fmla="*/ 791 w 1045"/>
              <a:gd name="T51" fmla="*/ 687 h 1279"/>
              <a:gd name="T52" fmla="*/ 903 w 1045"/>
              <a:gd name="T53" fmla="*/ 571 h 1279"/>
              <a:gd name="T54" fmla="*/ 1045 w 1045"/>
              <a:gd name="T55" fmla="*/ 321 h 1279"/>
              <a:gd name="T56" fmla="*/ 958 w 1045"/>
              <a:gd name="T57" fmla="*/ 545 h 1279"/>
              <a:gd name="T58" fmla="*/ 616 w 1045"/>
              <a:gd name="T59" fmla="*/ 966 h 1279"/>
              <a:gd name="T60" fmla="*/ 610 w 1045"/>
              <a:gd name="T61" fmla="*/ 1095 h 1279"/>
              <a:gd name="T62" fmla="*/ 939 w 1045"/>
              <a:gd name="T63" fmla="*/ 888 h 1279"/>
              <a:gd name="T64" fmla="*/ 610 w 1045"/>
              <a:gd name="T65" fmla="*/ 1140 h 1279"/>
              <a:gd name="T66" fmla="*/ 621 w 1045"/>
              <a:gd name="T67" fmla="*/ 127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rgbClr val="E6E6E6"/>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latin typeface="Noto Sans S Chinese Thin" panose="020B0200000000000000" pitchFamily="34" charset="-122"/>
              <a:ea typeface="Noto Sans S Chinese Thin" panose="020B0200000000000000" pitchFamily="34" charset="-122"/>
            </a:endParaRPr>
          </a:p>
        </p:txBody>
      </p:sp>
      <p:sp>
        <p:nvSpPr>
          <p:cNvPr id="29" name="Freeform 6"/>
          <p:cNvSpPr/>
          <p:nvPr/>
        </p:nvSpPr>
        <p:spPr bwMode="auto">
          <a:xfrm>
            <a:off x="3134254" y="2680864"/>
            <a:ext cx="543983" cy="632884"/>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22B3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0" name="Freeform 7"/>
          <p:cNvSpPr/>
          <p:nvPr/>
        </p:nvSpPr>
        <p:spPr bwMode="auto">
          <a:xfrm>
            <a:off x="5217054" y="1825730"/>
            <a:ext cx="548216" cy="632884"/>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lnTo>
                  <a:pt x="129" y="0"/>
                </a:lnTo>
                <a:close/>
              </a:path>
            </a:pathLst>
          </a:custGeom>
          <a:solidFill>
            <a:srgbClr val="ADE9F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2" name="Freeform 9"/>
          <p:cNvSpPr/>
          <p:nvPr/>
        </p:nvSpPr>
        <p:spPr bwMode="auto">
          <a:xfrm>
            <a:off x="6806458" y="4999461"/>
            <a:ext cx="550333" cy="632884"/>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lnTo>
                  <a:pt x="130" y="0"/>
                </a:lnTo>
                <a:close/>
              </a:path>
            </a:pathLst>
          </a:custGeom>
          <a:solidFill>
            <a:srgbClr val="22B3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4" name="Freeform 11"/>
          <p:cNvSpPr/>
          <p:nvPr/>
        </p:nvSpPr>
        <p:spPr bwMode="auto">
          <a:xfrm>
            <a:off x="3134254" y="4739533"/>
            <a:ext cx="546100" cy="628651"/>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lnTo>
                  <a:pt x="130" y="0"/>
                </a:lnTo>
                <a:close/>
              </a:path>
            </a:pathLst>
          </a:custGeom>
          <a:solidFill>
            <a:srgbClr val="ADE9F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31" name="Freeform 8"/>
          <p:cNvSpPr/>
          <p:nvPr/>
        </p:nvSpPr>
        <p:spPr bwMode="auto">
          <a:xfrm>
            <a:off x="7016433" y="2992648"/>
            <a:ext cx="543983" cy="628651"/>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lnTo>
                  <a:pt x="128" y="0"/>
                </a:lnTo>
                <a:close/>
              </a:path>
            </a:pathLst>
          </a:custGeom>
          <a:solidFill>
            <a:srgbClr val="ADE9F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8" name="任意多边形 7"/>
          <p:cNvSpPr/>
          <p:nvPr/>
        </p:nvSpPr>
        <p:spPr>
          <a:xfrm rot="4440000" flipH="1" flipV="1">
            <a:off x="5377180" y="2423478"/>
            <a:ext cx="1239520" cy="1767205"/>
          </a:xfrm>
          <a:custGeom>
            <a:avLst/>
            <a:gdLst>
              <a:gd name="connsiteX0" fmla="*/ 428 w 1952"/>
              <a:gd name="connsiteY0" fmla="*/ 242 h 4138"/>
              <a:gd name="connsiteX1" fmla="*/ 614 w 1952"/>
              <a:gd name="connsiteY1" fmla="*/ 502 h 4138"/>
              <a:gd name="connsiteX2" fmla="*/ 646 w 1952"/>
              <a:gd name="connsiteY2" fmla="*/ 854 h 4138"/>
              <a:gd name="connsiteX3" fmla="*/ 945 w 1952"/>
              <a:gd name="connsiteY3" fmla="*/ 2165 h 4138"/>
              <a:gd name="connsiteX4" fmla="*/ 1027 w 1952"/>
              <a:gd name="connsiteY4" fmla="*/ 2411 h 4138"/>
              <a:gd name="connsiteX5" fmla="*/ 1952 w 1952"/>
              <a:gd name="connsiteY5" fmla="*/ 4138 h 4138"/>
              <a:gd name="connsiteX6" fmla="*/ 905 w 1952"/>
              <a:gd name="connsiteY6" fmla="*/ 2576 h 4138"/>
              <a:gd name="connsiteX7" fmla="*/ 902 w 1952"/>
              <a:gd name="connsiteY7" fmla="*/ 2559 h 4138"/>
              <a:gd name="connsiteX8" fmla="*/ 505 w 1952"/>
              <a:gd name="connsiteY8" fmla="*/ 1354 h 4138"/>
              <a:gd name="connsiteX9" fmla="*/ 431 w 1952"/>
              <a:gd name="connsiteY9" fmla="*/ 1185 h 4138"/>
              <a:gd name="connsiteX10" fmla="*/ 0 w 1952"/>
              <a:gd name="connsiteY10" fmla="*/ 0 h 4138"/>
              <a:gd name="connsiteX11" fmla="*/ 428 w 1952"/>
              <a:gd name="connsiteY11" fmla="*/ 242 h 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2" h="4138">
                <a:moveTo>
                  <a:pt x="428" y="242"/>
                </a:moveTo>
                <a:cubicBezTo>
                  <a:pt x="493" y="381"/>
                  <a:pt x="547" y="249"/>
                  <a:pt x="614" y="502"/>
                </a:cubicBezTo>
                <a:cubicBezTo>
                  <a:pt x="640" y="602"/>
                  <a:pt x="644" y="643"/>
                  <a:pt x="646" y="854"/>
                </a:cubicBezTo>
                <a:lnTo>
                  <a:pt x="945" y="2165"/>
                </a:lnTo>
                <a:lnTo>
                  <a:pt x="1027" y="2411"/>
                </a:lnTo>
                <a:lnTo>
                  <a:pt x="1952" y="4138"/>
                </a:lnTo>
                <a:lnTo>
                  <a:pt x="905" y="2576"/>
                </a:lnTo>
                <a:lnTo>
                  <a:pt x="902" y="2559"/>
                </a:lnTo>
                <a:lnTo>
                  <a:pt x="505" y="1354"/>
                </a:lnTo>
                <a:lnTo>
                  <a:pt x="431" y="1185"/>
                </a:lnTo>
                <a:lnTo>
                  <a:pt x="0" y="0"/>
                </a:lnTo>
                <a:lnTo>
                  <a:pt x="428" y="242"/>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Freeform 6"/>
          <p:cNvSpPr/>
          <p:nvPr/>
        </p:nvSpPr>
        <p:spPr bwMode="auto">
          <a:xfrm>
            <a:off x="6472449" y="2207154"/>
            <a:ext cx="543983" cy="632884"/>
          </a:xfrm>
          <a:custGeom>
            <a:avLst/>
            <a:gdLst>
              <a:gd name="T0" fmla="*/ 128 w 257"/>
              <a:gd name="T1" fmla="*/ 0 h 299"/>
              <a:gd name="T2" fmla="*/ 192 w 257"/>
              <a:gd name="T3" fmla="*/ 38 h 299"/>
              <a:gd name="T4" fmla="*/ 257 w 257"/>
              <a:gd name="T5" fmla="*/ 76 h 299"/>
              <a:gd name="T6" fmla="*/ 257 w 257"/>
              <a:gd name="T7" fmla="*/ 150 h 299"/>
              <a:gd name="T8" fmla="*/ 257 w 257"/>
              <a:gd name="T9" fmla="*/ 224 h 299"/>
              <a:gd name="T10" fmla="*/ 192 w 257"/>
              <a:gd name="T11" fmla="*/ 261 h 299"/>
              <a:gd name="T12" fmla="*/ 128 w 257"/>
              <a:gd name="T13" fmla="*/ 299 h 299"/>
              <a:gd name="T14" fmla="*/ 63 w 257"/>
              <a:gd name="T15" fmla="*/ 261 h 299"/>
              <a:gd name="T16" fmla="*/ 0 w 257"/>
              <a:gd name="T17" fmla="*/ 224 h 299"/>
              <a:gd name="T18" fmla="*/ 0 w 257"/>
              <a:gd name="T19" fmla="*/ 150 h 299"/>
              <a:gd name="T20" fmla="*/ 0 w 257"/>
              <a:gd name="T21" fmla="*/ 76 h 299"/>
              <a:gd name="T22" fmla="*/ 63 w 257"/>
              <a:gd name="T23" fmla="*/ 38 h 299"/>
              <a:gd name="T24" fmla="*/ 128 w 257"/>
              <a:gd name="T25" fmla="*/ 0 h 299"/>
              <a:gd name="T26" fmla="*/ 128 w 257"/>
              <a:gd name="T2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299">
                <a:moveTo>
                  <a:pt x="128" y="0"/>
                </a:moveTo>
                <a:lnTo>
                  <a:pt x="192" y="38"/>
                </a:lnTo>
                <a:lnTo>
                  <a:pt x="257" y="76"/>
                </a:lnTo>
                <a:lnTo>
                  <a:pt x="257" y="150"/>
                </a:lnTo>
                <a:lnTo>
                  <a:pt x="257" y="224"/>
                </a:lnTo>
                <a:lnTo>
                  <a:pt x="192" y="261"/>
                </a:lnTo>
                <a:lnTo>
                  <a:pt x="128" y="299"/>
                </a:lnTo>
                <a:lnTo>
                  <a:pt x="63" y="261"/>
                </a:lnTo>
                <a:lnTo>
                  <a:pt x="0" y="224"/>
                </a:lnTo>
                <a:lnTo>
                  <a:pt x="0" y="150"/>
                </a:lnTo>
                <a:lnTo>
                  <a:pt x="0" y="76"/>
                </a:lnTo>
                <a:lnTo>
                  <a:pt x="63" y="38"/>
                </a:lnTo>
                <a:lnTo>
                  <a:pt x="128" y="0"/>
                </a:lnTo>
                <a:lnTo>
                  <a:pt x="128" y="0"/>
                </a:lnTo>
                <a:close/>
              </a:path>
            </a:pathLst>
          </a:custGeom>
          <a:solidFill>
            <a:srgbClr val="22B3C8"/>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135">
              <a:latin typeface="Noto Sans S Chinese Thin" panose="020B0200000000000000" pitchFamily="34" charset="-122"/>
              <a:ea typeface="Noto Sans S Chinese Thin" panose="020B0200000000000000" pitchFamily="34" charset="-122"/>
            </a:endParaRPr>
          </a:p>
        </p:txBody>
      </p:sp>
      <p:sp>
        <p:nvSpPr>
          <p:cNvPr id="15" name="文本框 14"/>
          <p:cNvSpPr txBox="1"/>
          <p:nvPr/>
        </p:nvSpPr>
        <p:spPr>
          <a:xfrm>
            <a:off x="817880" y="4352925"/>
            <a:ext cx="2042795" cy="1168400"/>
          </a:xfrm>
          <a:prstGeom prst="rect">
            <a:avLst/>
          </a:prstGeom>
          <a:noFill/>
        </p:spPr>
        <p:txBody>
          <a:bodyPr wrap="square" rtlCol="0">
            <a:spAutoFit/>
          </a:bodyPr>
          <a:lstStyle/>
          <a:p>
            <a:pPr algn="r"/>
            <a:r>
              <a:rPr lang="zh-CN" altLang="en-US" sz="3000" b="1">
                <a:latin typeface="微软雅黑" panose="020B0503020204020204" charset="-122"/>
                <a:ea typeface="微软雅黑" panose="020B0503020204020204" charset="-122"/>
              </a:rPr>
              <a:t>横向检测</a:t>
            </a:r>
            <a:endParaRPr lang="zh-CN" altLang="en-US" sz="3000" b="1">
              <a:latin typeface="微软雅黑" panose="020B0503020204020204" charset="-122"/>
              <a:ea typeface="微软雅黑" panose="020B0503020204020204" charset="-122"/>
            </a:endParaRPr>
          </a:p>
          <a:p>
            <a:pPr algn="l"/>
            <a:r>
              <a:rPr lang="zh-CN" altLang="en-US" sz="2000">
                <a:latin typeface="微软雅黑" panose="020B0503020204020204" charset="-122"/>
                <a:ea typeface="微软雅黑" panose="020B0503020204020204" charset="-122"/>
              </a:rPr>
              <a:t>与系统已有海量数据进行比对</a:t>
            </a:r>
            <a:endParaRPr lang="zh-CN" altLang="en-US" sz="2000">
              <a:latin typeface="微软雅黑" panose="020B0503020204020204" charset="-122"/>
              <a:ea typeface="微软雅黑" panose="020B0503020204020204" charset="-122"/>
            </a:endParaRPr>
          </a:p>
        </p:txBody>
      </p:sp>
      <p:sp>
        <p:nvSpPr>
          <p:cNvPr id="16" name="文本框 15"/>
          <p:cNvSpPr txBox="1"/>
          <p:nvPr/>
        </p:nvSpPr>
        <p:spPr>
          <a:xfrm>
            <a:off x="659130" y="1951355"/>
            <a:ext cx="2360295" cy="2091690"/>
          </a:xfrm>
          <a:prstGeom prst="rect">
            <a:avLst/>
          </a:prstGeom>
          <a:noFill/>
        </p:spPr>
        <p:txBody>
          <a:bodyPr wrap="square" rtlCol="0">
            <a:spAutoFit/>
          </a:bodyPr>
          <a:lstStyle/>
          <a:p>
            <a:pPr algn="r"/>
            <a:r>
              <a:rPr lang="zh-CN" altLang="en-US" sz="30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rPr>
              <a:t>纵向</a:t>
            </a:r>
            <a:r>
              <a:rPr lang="zh-CN" altLang="en-US" sz="3000" b="1">
                <a:latin typeface="微软雅黑" panose="020B0503020204020204" charset="-122"/>
                <a:ea typeface="微软雅黑" panose="020B0503020204020204" charset="-122"/>
              </a:rPr>
              <a:t>检测</a:t>
            </a:r>
            <a:endParaRPr lang="zh-CN" altLang="en-US" sz="3000" b="1">
              <a:latin typeface="微软雅黑" panose="020B0503020204020204" charset="-122"/>
              <a:ea typeface="微软雅黑" panose="020B0503020204020204" charset="-122"/>
            </a:endParaRPr>
          </a:p>
          <a:p>
            <a:pPr algn="l"/>
            <a:r>
              <a:rPr lang="zh-CN" altLang="en-US" sz="2000">
                <a:latin typeface="微软雅黑" panose="020B0503020204020204" charset="-122"/>
                <a:ea typeface="微软雅黑" panose="020B0503020204020204" charset="-122"/>
                <a:sym typeface="+mn-ea"/>
              </a:rPr>
              <a:t>将历年电子版作业上传至自建比对库中，作为检测比对数据，防止上下年级学生间抄袭</a:t>
            </a:r>
            <a:endParaRPr lang="zh-CN" altLang="en-US" sz="2000">
              <a:latin typeface="微软雅黑" panose="020B0503020204020204" charset="-122"/>
              <a:ea typeface="微软雅黑" panose="020B0503020204020204" charset="-122"/>
            </a:endParaRPr>
          </a:p>
        </p:txBody>
      </p:sp>
      <p:sp>
        <p:nvSpPr>
          <p:cNvPr id="17" name="文本框 16"/>
          <p:cNvSpPr txBox="1"/>
          <p:nvPr/>
        </p:nvSpPr>
        <p:spPr>
          <a:xfrm>
            <a:off x="2736850" y="965200"/>
            <a:ext cx="3028315" cy="860425"/>
          </a:xfrm>
          <a:prstGeom prst="rect">
            <a:avLst/>
          </a:prstGeom>
          <a:noFill/>
        </p:spPr>
        <p:txBody>
          <a:bodyPr wrap="square" rtlCol="0">
            <a:spAutoFit/>
          </a:bodyPr>
          <a:lstStyle/>
          <a:p>
            <a:pPr algn="r"/>
            <a:r>
              <a:rPr lang="zh-CN" altLang="en-US" sz="30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rPr>
              <a:t>校内互检</a:t>
            </a:r>
            <a:endParaRPr lang="zh-CN" altLang="en-US" sz="30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endParaRPr>
          </a:p>
          <a:p>
            <a:pPr algn="r"/>
            <a:r>
              <a:rPr lang="zh-CN" altLang="en-US" sz="2000">
                <a:latin typeface="微软雅黑" panose="020B0503020204020204" charset="-122"/>
                <a:ea typeface="微软雅黑" panose="020B0503020204020204" charset="-122"/>
                <a:sym typeface="+mn-ea"/>
              </a:rPr>
              <a:t>防止同届学生间相互抄袭</a:t>
            </a:r>
            <a:endParaRPr lang="zh-CN" altLang="en-US" sz="2000">
              <a:latin typeface="微软雅黑" panose="020B0503020204020204" charset="-122"/>
              <a:ea typeface="微软雅黑" panose="020B0503020204020204" charset="-122"/>
            </a:endParaRPr>
          </a:p>
        </p:txBody>
      </p:sp>
      <p:sp>
        <p:nvSpPr>
          <p:cNvPr id="18" name="文本框 17"/>
          <p:cNvSpPr txBox="1"/>
          <p:nvPr/>
        </p:nvSpPr>
        <p:spPr>
          <a:xfrm>
            <a:off x="6857365" y="1290955"/>
            <a:ext cx="4635500" cy="1091565"/>
          </a:xfrm>
          <a:prstGeom prst="rect">
            <a:avLst/>
          </a:prstGeom>
          <a:noFill/>
        </p:spPr>
        <p:txBody>
          <a:bodyPr wrap="square" rtlCol="0">
            <a:spAutoFit/>
          </a:bodyPr>
          <a:lstStyle/>
          <a:p>
            <a:pPr algn="l"/>
            <a:r>
              <a:rPr lang="zh-CN" altLang="en-US" sz="25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rPr>
              <a:t>课程、教师/助教、学生关联</a:t>
            </a:r>
            <a:endParaRPr lang="zh-CN" altLang="en-US" sz="25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endParaRPr>
          </a:p>
          <a:p>
            <a:pPr algn="l"/>
            <a:r>
              <a:rPr lang="zh-CN" altLang="en-US" sz="2000">
                <a:latin typeface="微软雅黑" panose="020B0503020204020204" charset="-122"/>
                <a:ea typeface="微软雅黑" panose="020B0503020204020204" charset="-122"/>
                <a:sym typeface="+mn-ea"/>
              </a:rPr>
              <a:t>多版本作业提交、检测和管理</a:t>
            </a:r>
            <a:endParaRPr lang="zh-CN" altLang="en-US" sz="2000">
              <a:latin typeface="微软雅黑" panose="020B0503020204020204" charset="-122"/>
              <a:ea typeface="微软雅黑" panose="020B0503020204020204" charset="-122"/>
            </a:endParaRPr>
          </a:p>
          <a:p>
            <a:pPr algn="l"/>
            <a:r>
              <a:rPr lang="zh-CN" altLang="en-US" sz="2000">
                <a:latin typeface="微软雅黑" panose="020B0503020204020204" charset="-122"/>
                <a:ea typeface="微软雅黑" panose="020B0503020204020204" charset="-122"/>
                <a:sym typeface="+mn-ea"/>
              </a:rPr>
              <a:t>多个课堂多次作业的布置、评阅和管理</a:t>
            </a:r>
            <a:endParaRPr lang="zh-CN" altLang="en-US" sz="2000">
              <a:latin typeface="微软雅黑" panose="020B0503020204020204" charset="-122"/>
              <a:ea typeface="微软雅黑" panose="020B0503020204020204" charset="-122"/>
            </a:endParaRPr>
          </a:p>
        </p:txBody>
      </p:sp>
      <p:sp>
        <p:nvSpPr>
          <p:cNvPr id="33" name="文本框 32"/>
          <p:cNvSpPr txBox="1"/>
          <p:nvPr/>
        </p:nvSpPr>
        <p:spPr>
          <a:xfrm>
            <a:off x="7560945" y="2951480"/>
            <a:ext cx="3543300" cy="1091565"/>
          </a:xfrm>
          <a:prstGeom prst="rect">
            <a:avLst/>
          </a:prstGeom>
          <a:noFill/>
        </p:spPr>
        <p:txBody>
          <a:bodyPr wrap="square" rtlCol="0">
            <a:spAutoFit/>
          </a:bodyPr>
          <a:lstStyle/>
          <a:p>
            <a:pPr algn="l"/>
            <a:r>
              <a:rPr lang="zh-CN" altLang="en-US" sz="25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rPr>
              <a:t>写作训练辅助</a:t>
            </a:r>
            <a:endParaRPr lang="zh-CN" altLang="en-US" sz="25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endParaRPr>
          </a:p>
          <a:p>
            <a:pPr algn="l"/>
            <a:r>
              <a:rPr lang="zh-CN" altLang="en-US" sz="2000">
                <a:latin typeface="微软雅黑" panose="020B0503020204020204" charset="-122"/>
                <a:ea typeface="微软雅黑" panose="020B0503020204020204" charset="-122"/>
                <a:sym typeface="+mn-ea"/>
              </a:rPr>
              <a:t>为学生提供不同阶段所需写作辅助服务</a:t>
            </a:r>
            <a:endParaRPr lang="zh-CN" altLang="en-US" sz="2000">
              <a:latin typeface="微软雅黑" panose="020B0503020204020204" charset="-122"/>
              <a:ea typeface="微软雅黑" panose="020B0503020204020204" charset="-122"/>
            </a:endParaRPr>
          </a:p>
        </p:txBody>
      </p:sp>
      <p:sp>
        <p:nvSpPr>
          <p:cNvPr id="35" name="文本框 34"/>
          <p:cNvSpPr txBox="1"/>
          <p:nvPr/>
        </p:nvSpPr>
        <p:spPr>
          <a:xfrm>
            <a:off x="7357110" y="5039360"/>
            <a:ext cx="3054350" cy="553085"/>
          </a:xfrm>
          <a:prstGeom prst="rect">
            <a:avLst/>
          </a:prstGeom>
          <a:noFill/>
        </p:spPr>
        <p:txBody>
          <a:bodyPr wrap="square" rtlCol="0">
            <a:spAutoFit/>
          </a:bodyPr>
          <a:lstStyle/>
          <a:p>
            <a:pPr algn="l"/>
            <a:r>
              <a:rPr lang="zh-CN" altLang="en-US" sz="3000" b="1" dirty="0">
                <a:solidFill>
                  <a:schemeClr val="tx1">
                    <a:lumMod val="95000"/>
                    <a:lumOff val="5000"/>
                  </a:schemeClr>
                </a:solidFill>
                <a:latin typeface="微软雅黑" panose="020B0503020204020204" charset="-122"/>
                <a:ea typeface="微软雅黑" panose="020B0503020204020204" charset="-122"/>
                <a:cs typeface="Lantinghei SC Demibold" charset="-122"/>
                <a:sym typeface="+mn-ea"/>
              </a:rPr>
              <a:t>多维统计分析</a:t>
            </a:r>
            <a:endParaRPr lang="zh-CN" altLang="en-US" sz="2000">
              <a:latin typeface="微软雅黑" panose="020B0503020204020204" charset="-122"/>
              <a:ea typeface="微软雅黑" panose="020B0503020204020204" charset="-122"/>
            </a:endParaRPr>
          </a:p>
        </p:txBody>
      </p:sp>
      <p:cxnSp>
        <p:nvCxnSpPr>
          <p:cNvPr id="22" name="直接连接符 21"/>
          <p:cNvCxnSpPr/>
          <p:nvPr/>
        </p:nvCxnSpPr>
        <p:spPr>
          <a:xfrm>
            <a:off x="359237" y="985535"/>
            <a:ext cx="2268000" cy="0"/>
          </a:xfrm>
          <a:prstGeom prst="line">
            <a:avLst/>
          </a:prstGeom>
          <a:ln w="12700">
            <a:solidFill>
              <a:srgbClr val="599DC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2" grpId="0" bldLvl="0" animBg="1"/>
      <p:bldP spid="34" grpId="0" bldLvl="0" animBg="1"/>
      <p:bldP spid="31" grpId="0" bldLvl="0" animBg="1"/>
      <p:bldP spid="8" grpId="0" bldLvl="0" animBg="1"/>
      <p:bldP spid="9" grpId="0" bldLvl="0" animBg="1"/>
      <p:bldP spid="15" grpId="0"/>
      <p:bldP spid="16" grpId="0"/>
      <p:bldP spid="17" grpId="0"/>
      <p:bldP spid="18" grpId="0"/>
      <p:bldP spid="33" grpId="0"/>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520700" y="1217295"/>
            <a:ext cx="11150600" cy="4423410"/>
            <a:chOff x="587" y="1836"/>
            <a:chExt cx="17560" cy="6966"/>
          </a:xfrm>
        </p:grpSpPr>
        <p:sp>
          <p:nvSpPr>
            <p:cNvPr id="2" name="文本框 1"/>
            <p:cNvSpPr txBox="1"/>
            <p:nvPr/>
          </p:nvSpPr>
          <p:spPr>
            <a:xfrm>
              <a:off x="587" y="1836"/>
              <a:ext cx="17560" cy="2304"/>
            </a:xfrm>
            <a:prstGeom prst="rect">
              <a:avLst/>
            </a:prstGeom>
            <a:noFill/>
          </p:spPr>
          <p:txBody>
            <a:bodyPr wrap="square" rtlCol="0" anchor="t">
              <a:spAutoFit/>
            </a:bodyPr>
            <a:p>
              <a:pPr lvl="0" algn="ctr">
                <a:lnSpc>
                  <a:spcPct val="150000"/>
                </a:lnSpc>
              </a:pPr>
              <a:r>
                <a:rPr lang="zh-CN" altLang="en-US" sz="6000" b="1" dirty="0">
                  <a:solidFill>
                    <a:schemeClr val="tx1">
                      <a:lumMod val="95000"/>
                      <a:lumOff val="5000"/>
                    </a:schemeClr>
                  </a:solidFill>
                  <a:latin typeface="微软雅黑" panose="020B0503020204020204" charset="-122"/>
                  <a:ea typeface="微软雅黑" panose="020B0503020204020204" charset="-122"/>
                  <a:sym typeface="+mn-ea"/>
                </a:rPr>
                <a:t>感谢聆听！</a:t>
              </a:r>
              <a:endParaRPr lang="zh-CN" altLang="en-US" sz="6000" b="1" dirty="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3" name="文本框 2"/>
            <p:cNvSpPr txBox="1"/>
            <p:nvPr/>
          </p:nvSpPr>
          <p:spPr>
            <a:xfrm>
              <a:off x="7823" y="4944"/>
              <a:ext cx="9087" cy="3744"/>
            </a:xfrm>
            <a:prstGeom prst="rect">
              <a:avLst/>
            </a:prstGeom>
            <a:noFill/>
          </p:spPr>
          <p:txBody>
            <a:bodyPr wrap="square" rtlCol="0" anchor="t">
              <a:spAutoFit/>
            </a:bodyPr>
            <a:p>
              <a:pPr lvl="0" algn="l">
                <a:lnSpc>
                  <a:spcPct val="150000"/>
                </a:lnSpc>
              </a:pPr>
              <a:r>
                <a:rPr lang="zh-CN" altLang="en-US" sz="2000" b="1" dirty="0">
                  <a:solidFill>
                    <a:schemeClr val="tx1">
                      <a:lumMod val="85000"/>
                      <a:lumOff val="15000"/>
                    </a:schemeClr>
                  </a:solidFill>
                  <a:latin typeface="微软雅黑" panose="020B0503020204020204" charset="-122"/>
                  <a:ea typeface="微软雅黑" panose="020B0503020204020204" charset="-122"/>
                  <a:sym typeface="+mn-ea"/>
                </a:rPr>
                <a:t>同方知网数字出版技术股份有限公司</a:t>
              </a:r>
              <a:endParaRPr lang="zh-CN" altLang="en-US" sz="20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zh-CN" altLang="en-US" sz="2000" b="1" dirty="0">
                  <a:solidFill>
                    <a:schemeClr val="tx1">
                      <a:lumMod val="85000"/>
                      <a:lumOff val="15000"/>
                    </a:schemeClr>
                  </a:solidFill>
                  <a:latin typeface="微软雅黑" panose="020B0503020204020204" charset="-122"/>
                  <a:ea typeface="微软雅黑" panose="020B0503020204020204" charset="-122"/>
                  <a:sym typeface="+mn-ea"/>
                </a:rPr>
                <a:t>科研诚信技术分公司</a:t>
              </a:r>
              <a:endParaRPr lang="zh-CN" altLang="en-US" sz="20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en-US" altLang="x-none" sz="2000" b="1" dirty="0">
                  <a:solidFill>
                    <a:schemeClr val="tx1">
                      <a:lumMod val="85000"/>
                      <a:lumOff val="15000"/>
                    </a:schemeClr>
                  </a:solidFill>
                  <a:latin typeface="微软雅黑" panose="020B0503020204020204" charset="-122"/>
                  <a:ea typeface="微软雅黑" panose="020B0503020204020204" charset="-122"/>
                  <a:sym typeface="+mn-ea"/>
                </a:rPr>
                <a:t>check.cnki.net</a:t>
              </a:r>
              <a:endParaRPr lang="en-US" altLang="x-none" sz="20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en-US" altLang="x-none" sz="2000" b="1" dirty="0">
                  <a:solidFill>
                    <a:schemeClr val="tx1">
                      <a:lumMod val="85000"/>
                      <a:lumOff val="15000"/>
                    </a:schemeClr>
                  </a:solidFill>
                  <a:latin typeface="微软雅黑" panose="020B0503020204020204" charset="-122"/>
                  <a:ea typeface="微软雅黑" panose="020B0503020204020204" charset="-122"/>
                  <a:sym typeface="+mn-ea"/>
                </a:rPr>
                <a:t>010-62980525/62982407</a:t>
              </a:r>
              <a:endParaRPr lang="en-US" altLang="x-none" sz="2000" b="1" dirty="0">
                <a:solidFill>
                  <a:schemeClr val="tx1">
                    <a:lumMod val="85000"/>
                    <a:lumOff val="15000"/>
                  </a:schemeClr>
                </a:solidFill>
                <a:latin typeface="微软雅黑" panose="020B0503020204020204" charset="-122"/>
                <a:ea typeface="微软雅黑" panose="020B0503020204020204" charset="-122"/>
                <a:sym typeface="+mn-ea"/>
              </a:endParaRPr>
            </a:p>
            <a:p>
              <a:pPr lvl="0" algn="l">
                <a:lnSpc>
                  <a:spcPct val="150000"/>
                </a:lnSpc>
              </a:pPr>
              <a:r>
                <a:rPr lang="zh-CN" altLang="en-US" sz="2000" b="1" dirty="0">
                  <a:solidFill>
                    <a:schemeClr val="tx1">
                      <a:lumMod val="85000"/>
                      <a:lumOff val="15000"/>
                    </a:schemeClr>
                  </a:solidFill>
                  <a:latin typeface="微软雅黑" panose="020B0503020204020204" charset="-122"/>
                  <a:ea typeface="微软雅黑" panose="020B0503020204020204" charset="-122"/>
                  <a:sym typeface="+mn-ea"/>
                </a:rPr>
                <a:t>amlc@cnki.net</a:t>
              </a:r>
              <a:endParaRPr lang="zh-CN" altLang="en-US" sz="2000" b="1" dirty="0">
                <a:solidFill>
                  <a:schemeClr val="tx1">
                    <a:lumMod val="85000"/>
                    <a:lumOff val="15000"/>
                  </a:schemeClr>
                </a:solidFill>
                <a:latin typeface="微软雅黑" panose="020B0503020204020204" charset="-122"/>
                <a:ea typeface="微软雅黑" panose="020B0503020204020204" charset="-122"/>
                <a:sym typeface="+mn-ea"/>
              </a:endParaRPr>
            </a:p>
          </p:txBody>
        </p:sp>
        <p:pic>
          <p:nvPicPr>
            <p:cNvPr id="4" name="图片 3" descr="公众号二维码"/>
            <p:cNvPicPr>
              <a:picLocks noChangeAspect="1"/>
            </p:cNvPicPr>
            <p:nvPr/>
          </p:nvPicPr>
          <p:blipFill>
            <a:blip r:embed="rId1"/>
            <a:stretch>
              <a:fillRect/>
            </a:stretch>
          </p:blipFill>
          <p:spPr>
            <a:xfrm>
              <a:off x="3731" y="4830"/>
              <a:ext cx="3972" cy="3972"/>
            </a:xfrm>
            <a:prstGeom prst="rect">
              <a:avLst/>
            </a:prstGeom>
          </p:spPr>
        </p:pic>
      </p:grpSp>
    </p:spTree>
  </p:cSld>
  <p:clrMapOvr>
    <a:masterClrMapping/>
  </p:clrMapOvr>
  <p:transition>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4367150" y="1330937"/>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系统介绍</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5" name="圆角矩形 1"/>
          <p:cNvSpPr/>
          <p:nvPr/>
        </p:nvSpPr>
        <p:spPr>
          <a:xfrm>
            <a:off x="3215323" y="1330937"/>
            <a:ext cx="1343799" cy="671826"/>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01</a:t>
            </a:r>
            <a:endParaRPr lang="en-US" altLang="zh-CN" sz="3200" dirty="0">
              <a:solidFill>
                <a:srgbClr val="080808"/>
              </a:solidFill>
              <a:latin typeface="Impact" panose="020B0806030902050204" pitchFamily="34" charset="0"/>
              <a:ea typeface="微软雅黑" panose="020B0503020204020204" charset="-122"/>
            </a:endParaRPr>
          </a:p>
        </p:txBody>
      </p:sp>
      <p:sp>
        <p:nvSpPr>
          <p:cNvPr id="6" name="圆角矩形 3"/>
          <p:cNvSpPr/>
          <p:nvPr/>
        </p:nvSpPr>
        <p:spPr>
          <a:xfrm>
            <a:off x="4367150" y="324360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solidFill>
            <a:srgbClr val="1C5A7C"/>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chemeClr val="bg1"/>
                </a:solidFill>
                <a:latin typeface="微软雅黑" panose="020B0503020204020204" charset="-122"/>
                <a:ea typeface="微软雅黑" panose="020B0503020204020204" charset="-122"/>
              </a:rPr>
              <a:t>管理员操作指南</a:t>
            </a:r>
            <a:endParaRPr lang="zh-CN" altLang="en-US" sz="3200" b="1" dirty="0" smtClean="0">
              <a:solidFill>
                <a:schemeClr val="bg1"/>
              </a:solidFill>
              <a:latin typeface="微软雅黑" panose="020B0503020204020204" charset="-122"/>
              <a:ea typeface="微软雅黑" panose="020B0503020204020204" charset="-122"/>
            </a:endParaRPr>
          </a:p>
        </p:txBody>
      </p:sp>
      <p:sp>
        <p:nvSpPr>
          <p:cNvPr id="7" name="圆角矩形 1"/>
          <p:cNvSpPr/>
          <p:nvPr/>
        </p:nvSpPr>
        <p:spPr>
          <a:xfrm>
            <a:off x="3215323" y="324418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chemeClr val="bg1"/>
                </a:solidFill>
                <a:latin typeface="Impact" panose="020B0806030902050204" pitchFamily="34" charset="0"/>
                <a:ea typeface="微软雅黑" panose="020B0503020204020204" charset="-122"/>
              </a:rPr>
              <a:t>03</a:t>
            </a:r>
            <a:endParaRPr lang="en-US" altLang="zh-CN" sz="3200" dirty="0">
              <a:solidFill>
                <a:schemeClr val="bg1"/>
              </a:solidFill>
              <a:latin typeface="Impact" panose="020B0806030902050204" pitchFamily="34" charset="0"/>
              <a:ea typeface="微软雅黑" panose="020B0503020204020204" charset="-122"/>
            </a:endParaRPr>
          </a:p>
        </p:txBody>
      </p:sp>
      <p:sp>
        <p:nvSpPr>
          <p:cNvPr id="8" name="圆角矩形 3"/>
          <p:cNvSpPr/>
          <p:nvPr/>
        </p:nvSpPr>
        <p:spPr>
          <a:xfrm>
            <a:off x="4367150" y="4199752"/>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子账号操作指南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9" name="圆角矩形 1"/>
          <p:cNvSpPr/>
          <p:nvPr/>
        </p:nvSpPr>
        <p:spPr>
          <a:xfrm>
            <a:off x="3215323" y="420049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04</a:t>
            </a:r>
            <a:endParaRPr lang="en-US" altLang="zh-CN" sz="3200" dirty="0">
              <a:solidFill>
                <a:srgbClr val="080808"/>
              </a:solidFill>
              <a:latin typeface="Impact" panose="020B0806030902050204" pitchFamily="34" charset="0"/>
              <a:ea typeface="微软雅黑" panose="020B0503020204020204" charset="-122"/>
            </a:endParaRPr>
          </a:p>
        </p:txBody>
      </p:sp>
      <p:sp>
        <p:nvSpPr>
          <p:cNvPr id="10" name="圆角矩形 3"/>
          <p:cNvSpPr/>
          <p:nvPr/>
        </p:nvSpPr>
        <p:spPr>
          <a:xfrm>
            <a:off x="4367150" y="5156535"/>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学生操作指南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1" name="圆角矩形 1"/>
          <p:cNvSpPr/>
          <p:nvPr/>
        </p:nvSpPr>
        <p:spPr>
          <a:xfrm>
            <a:off x="3215323" y="515680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05</a:t>
            </a:r>
            <a:endParaRPr lang="en-US" altLang="zh-CN" sz="3200" dirty="0">
              <a:solidFill>
                <a:srgbClr val="080808"/>
              </a:solidFill>
              <a:latin typeface="Impact" panose="020B0806030902050204" pitchFamily="34" charset="0"/>
              <a:ea typeface="微软雅黑" panose="020B0503020204020204" charset="-122"/>
            </a:endParaRPr>
          </a:p>
        </p:txBody>
      </p:sp>
      <p:sp>
        <p:nvSpPr>
          <p:cNvPr id="12" name="矩形 11"/>
          <p:cNvSpPr/>
          <p:nvPr/>
        </p:nvSpPr>
        <p:spPr>
          <a:xfrm>
            <a:off x="431259" y="470900"/>
            <a:ext cx="496751" cy="496749"/>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3" name="矩形 12"/>
          <p:cNvSpPr/>
          <p:nvPr/>
        </p:nvSpPr>
        <p:spPr>
          <a:xfrm>
            <a:off x="676006" y="737252"/>
            <a:ext cx="331167" cy="3311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14" name="TextBox 36"/>
          <p:cNvSpPr txBox="1"/>
          <p:nvPr/>
        </p:nvSpPr>
        <p:spPr>
          <a:xfrm>
            <a:off x="1102995" y="457835"/>
            <a:ext cx="4732020" cy="743585"/>
          </a:xfrm>
          <a:prstGeom prst="rect">
            <a:avLst/>
          </a:prstGeom>
          <a:noFill/>
        </p:spPr>
        <p:txBody>
          <a:bodyPr wrap="square" rtlCol="0">
            <a:spAutoFit/>
          </a:bodyPr>
          <a:p>
            <a:r>
              <a:rPr lang="zh-CN" altLang="en-US" sz="4000" b="1" spc="400" dirty="0">
                <a:solidFill>
                  <a:srgbClr val="1C5A7C"/>
                </a:solidFill>
                <a:latin typeface="微软雅黑" panose="020B0503020204020204" charset="-122"/>
                <a:ea typeface="微软雅黑" panose="020B0503020204020204" charset="-122"/>
              </a:rPr>
              <a:t>目录</a:t>
            </a:r>
            <a:r>
              <a:rPr lang="en-US" altLang="zh-CN" sz="4000" spc="400" dirty="0">
                <a:solidFill>
                  <a:srgbClr val="1C5A7C"/>
                </a:solidFill>
                <a:latin typeface="Impact" panose="020B0806030902050204" pitchFamily="34" charset="0"/>
                <a:ea typeface="微软雅黑" panose="020B0503020204020204" charset="-122"/>
              </a:rPr>
              <a:t>CONTENTS</a:t>
            </a:r>
            <a:endParaRPr lang="en-US" altLang="zh-CN" sz="4000" spc="400" dirty="0">
              <a:solidFill>
                <a:srgbClr val="1C5A7C"/>
              </a:solidFill>
              <a:latin typeface="Impact" panose="020B0806030902050204" pitchFamily="34" charset="0"/>
              <a:ea typeface="微软雅黑" panose="020B0503020204020204" charset="-122"/>
            </a:endParaRPr>
          </a:p>
        </p:txBody>
      </p:sp>
      <p:sp>
        <p:nvSpPr>
          <p:cNvPr id="2" name="圆角矩形 3"/>
          <p:cNvSpPr/>
          <p:nvPr/>
        </p:nvSpPr>
        <p:spPr>
          <a:xfrm>
            <a:off x="4367150" y="6109670"/>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指导教师操作指南</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3" name="圆角矩形 1"/>
          <p:cNvSpPr/>
          <p:nvPr/>
        </p:nvSpPr>
        <p:spPr>
          <a:xfrm>
            <a:off x="3215323" y="611311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06</a:t>
            </a:r>
            <a:endParaRPr lang="en-US" altLang="zh-CN" sz="3200" dirty="0">
              <a:solidFill>
                <a:srgbClr val="080808"/>
              </a:solidFill>
              <a:latin typeface="Impact" panose="020B0806030902050204" pitchFamily="34" charset="0"/>
              <a:ea typeface="微软雅黑" panose="020B0503020204020204" charset="-122"/>
            </a:endParaRPr>
          </a:p>
        </p:txBody>
      </p:sp>
      <p:sp>
        <p:nvSpPr>
          <p:cNvPr id="15" name="圆角矩形 3"/>
          <p:cNvSpPr/>
          <p:nvPr/>
        </p:nvSpPr>
        <p:spPr>
          <a:xfrm>
            <a:off x="4367150" y="2287296"/>
            <a:ext cx="4318876" cy="671826"/>
          </a:xfrm>
          <a:custGeom>
            <a:avLst/>
            <a:gdLst/>
            <a:ahLst/>
            <a:cxnLst/>
            <a:rect l="l" t="t" r="r" b="b"/>
            <a:pathLst>
              <a:path w="3374954" h="511044">
                <a:moveTo>
                  <a:pt x="0" y="0"/>
                </a:moveTo>
                <a:lnTo>
                  <a:pt x="3312637" y="0"/>
                </a:lnTo>
                <a:cubicBezTo>
                  <a:pt x="3347054" y="0"/>
                  <a:pt x="3374954" y="27900"/>
                  <a:pt x="3374954" y="62317"/>
                </a:cubicBezTo>
                <a:lnTo>
                  <a:pt x="3374954" y="448727"/>
                </a:lnTo>
                <a:cubicBezTo>
                  <a:pt x="3374954" y="483144"/>
                  <a:pt x="3347054" y="511044"/>
                  <a:pt x="3312637" y="511044"/>
                </a:cubicBezTo>
                <a:lnTo>
                  <a:pt x="0" y="511044"/>
                </a:lnTo>
                <a:lnTo>
                  <a:pt x="255522" y="255522"/>
                </a:lnTo>
                <a:close/>
              </a:path>
            </a:pathLst>
          </a:custGeom>
          <a:noFill/>
          <a:ln>
            <a:solidFill>
              <a:schemeClr val="bg1">
                <a:lumMod val="65000"/>
              </a:schemeClr>
            </a:solidFill>
          </a:ln>
          <a:extLst>
            <a:ext uri="{909E8E84-426E-40DD-AFC4-6F175D3DCCD1}">
              <a14:hiddenFill xmlns:a14="http://schemas.microsoft.com/office/drawing/2010/main">
                <a:solidFill>
                  <a:srgbClr val="1C5A7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33077" tIns="66539" rIns="133077" bIns="66539" rtlCol="0" anchor="ctr"/>
          <a:p>
            <a:pPr algn="ctr"/>
            <a:r>
              <a:rPr lang="zh-CN" altLang="en-US" sz="3200" b="1" dirty="0" smtClean="0">
                <a:solidFill>
                  <a:srgbClr val="080808"/>
                </a:solidFill>
                <a:latin typeface="微软雅黑" panose="020B0503020204020204" charset="-122"/>
                <a:ea typeface="微软雅黑" panose="020B0503020204020204" charset="-122"/>
              </a:rPr>
              <a:t>系统登录</a:t>
            </a:r>
            <a:endParaRPr lang="zh-CN" altLang="en-US" sz="3200" b="1" dirty="0" smtClean="0">
              <a:solidFill>
                <a:srgbClr val="080808"/>
              </a:solidFill>
              <a:latin typeface="微软雅黑" panose="020B0503020204020204" charset="-122"/>
              <a:ea typeface="微软雅黑" panose="020B0503020204020204" charset="-122"/>
            </a:endParaRPr>
          </a:p>
        </p:txBody>
      </p:sp>
      <p:sp>
        <p:nvSpPr>
          <p:cNvPr id="16" name="圆角矩形 1"/>
          <p:cNvSpPr/>
          <p:nvPr/>
        </p:nvSpPr>
        <p:spPr>
          <a:xfrm>
            <a:off x="3215323" y="2287878"/>
            <a:ext cx="1343799" cy="671195"/>
          </a:xfrm>
          <a:custGeom>
            <a:avLst/>
            <a:gdLst/>
            <a:ahLst/>
            <a:cxnLst/>
            <a:rect l="l" t="t" r="r" b="b"/>
            <a:pathLst>
              <a:path w="1008112" h="511044">
                <a:moveTo>
                  <a:pt x="62317" y="0"/>
                </a:moveTo>
                <a:lnTo>
                  <a:pt x="432048" y="0"/>
                </a:lnTo>
                <a:lnTo>
                  <a:pt x="576064" y="0"/>
                </a:lnTo>
                <a:lnTo>
                  <a:pt x="752590" y="0"/>
                </a:lnTo>
                <a:lnTo>
                  <a:pt x="1008112" y="255522"/>
                </a:lnTo>
                <a:lnTo>
                  <a:pt x="752590" y="511044"/>
                </a:lnTo>
                <a:lnTo>
                  <a:pt x="576064" y="511044"/>
                </a:lnTo>
                <a:lnTo>
                  <a:pt x="432048" y="511044"/>
                </a:lnTo>
                <a:lnTo>
                  <a:pt x="62317" y="511044"/>
                </a:lnTo>
                <a:cubicBezTo>
                  <a:pt x="27900" y="511044"/>
                  <a:pt x="0" y="483144"/>
                  <a:pt x="0" y="448727"/>
                </a:cubicBezTo>
                <a:lnTo>
                  <a:pt x="0" y="62317"/>
                </a:lnTo>
                <a:cubicBezTo>
                  <a:pt x="0" y="27900"/>
                  <a:pt x="27900" y="0"/>
                  <a:pt x="6231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lIns="133077" tIns="66539" rIns="431888" bIns="66539" rtlCol="0" anchor="ctr"/>
          <a:p>
            <a:pPr algn="ctr"/>
            <a:r>
              <a:rPr lang="en-US" altLang="zh-CN" sz="3200" dirty="0">
                <a:solidFill>
                  <a:srgbClr val="080808"/>
                </a:solidFill>
                <a:latin typeface="Impact" panose="020B0806030902050204" pitchFamily="34" charset="0"/>
                <a:ea typeface="微软雅黑" panose="020B0503020204020204" charset="-122"/>
              </a:rPr>
              <a:t>02</a:t>
            </a:r>
            <a:endParaRPr lang="en-US" altLang="zh-CN" sz="3200" dirty="0">
              <a:solidFill>
                <a:srgbClr val="080808"/>
              </a:solidFill>
              <a:latin typeface="Impact" panose="020B0806030902050204" pitchFamily="34" charset="0"/>
              <a:ea typeface="微软雅黑" panose="020B0503020204020204" charset="-122"/>
            </a:endParaRPr>
          </a:p>
        </p:txBody>
      </p:sp>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4" name="矩形 3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3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—01</a:t>
            </a:r>
            <a:r>
              <a:rPr lang="zh-CN" altLang="en-US" sz="3000" b="1" spc="400" dirty="0">
                <a:solidFill>
                  <a:srgbClr val="003300"/>
                </a:solidFill>
                <a:latin typeface="微软雅黑" panose="020B0503020204020204" charset="-122"/>
                <a:ea typeface="微软雅黑" panose="020B0503020204020204" charset="-122"/>
              </a:rPr>
              <a:t>系统设置</a:t>
            </a:r>
            <a:endParaRPr lang="zh-CN" altLang="en-US" sz="3000" b="1" spc="400" dirty="0">
              <a:solidFill>
                <a:srgbClr val="003300"/>
              </a:solidFill>
              <a:latin typeface="微软雅黑" panose="020B0503020204020204" charset="-122"/>
              <a:ea typeface="微软雅黑" panose="020B0503020204020204" charset="-122"/>
            </a:endParaRPr>
          </a:p>
        </p:txBody>
      </p:sp>
      <p:cxnSp>
        <p:nvCxnSpPr>
          <p:cNvPr id="18" name="直接箭头连接符 17"/>
          <p:cNvCxnSpPr/>
          <p:nvPr/>
        </p:nvCxnSpPr>
        <p:spPr>
          <a:xfrm flipH="1">
            <a:off x="6767195" y="2020570"/>
            <a:ext cx="540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7306945" y="790575"/>
            <a:ext cx="4812030" cy="193802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预提交功能：</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到期前，学生可提交</a:t>
            </a:r>
            <a:r>
              <a:rPr lang="en-US" altLang="zh-CN" sz="2000">
                <a:latin typeface="微软雅黑" panose="020B0503020204020204" charset="-122"/>
                <a:ea typeface="微软雅黑" panose="020B0503020204020204" charset="-122"/>
              </a:rPr>
              <a:t>N</a:t>
            </a:r>
            <a:r>
              <a:rPr lang="zh-CN" altLang="en-US" sz="2000">
                <a:latin typeface="微软雅黑" panose="020B0503020204020204" charset="-122"/>
                <a:ea typeface="微软雅黑" panose="020B0503020204020204" charset="-122"/>
              </a:rPr>
              <a:t>次</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rPr>
              <a:t>到期，系统开始检测最后</a:t>
            </a:r>
            <a:r>
              <a:rPr lang="en-US" altLang="zh-CN" sz="2000">
                <a:latin typeface="微软雅黑" panose="020B0503020204020204" charset="-122"/>
                <a:ea typeface="微软雅黑" panose="020B0503020204020204" charset="-122"/>
              </a:rPr>
              <a:t>1</a:t>
            </a:r>
            <a:r>
              <a:rPr lang="zh-CN" altLang="en-US" sz="2000">
                <a:latin typeface="微软雅黑" panose="020B0503020204020204" charset="-122"/>
                <a:ea typeface="微软雅黑" panose="020B0503020204020204" charset="-122"/>
              </a:rPr>
              <a:t>版</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rPr>
              <a:t>过期，系统恢复到</a:t>
            </a:r>
            <a:r>
              <a:rPr lang="en-US" altLang="zh-CN" sz="2000">
                <a:latin typeface="微软雅黑" panose="020B0503020204020204" charset="-122"/>
                <a:ea typeface="微软雅黑" panose="020B0503020204020204" charset="-122"/>
              </a:rPr>
              <a:t>“</a:t>
            </a:r>
            <a:r>
              <a:rPr lang="zh-CN" altLang="en-US" sz="2000">
                <a:solidFill>
                  <a:srgbClr val="C00000"/>
                </a:solidFill>
                <a:latin typeface="微软雅黑" panose="020B0503020204020204" charset="-122"/>
                <a:ea typeface="微软雅黑" panose="020B0503020204020204" charset="-122"/>
              </a:rPr>
              <a:t>未启动</a:t>
            </a:r>
            <a:r>
              <a:rPr lang="en-US" altLang="zh-CN" sz="2000">
                <a:solidFill>
                  <a:srgbClr val="C00000"/>
                </a:solidFill>
                <a:latin typeface="微软雅黑" panose="020B0503020204020204" charset="-122"/>
                <a:ea typeface="微软雅黑" panose="020B0503020204020204" charset="-122"/>
              </a:rPr>
              <a:t>”</a:t>
            </a:r>
            <a:r>
              <a:rPr lang="zh-CN" altLang="en-US" sz="2000">
                <a:solidFill>
                  <a:srgbClr val="C00000"/>
                </a:solidFill>
                <a:latin typeface="微软雅黑" panose="020B0503020204020204" charset="-122"/>
                <a:ea typeface="微软雅黑" panose="020B0503020204020204" charset="-122"/>
              </a:rPr>
              <a:t>状态</a:t>
            </a:r>
            <a:r>
              <a:rPr lang="zh-CN" altLang="en-US" sz="2000">
                <a:latin typeface="微软雅黑" panose="020B0503020204020204" charset="-122"/>
                <a:ea typeface="微软雅黑" panose="020B0503020204020204" charset="-122"/>
              </a:rPr>
              <a:t>（学生未用篇数可继续提交，提交成功即检测）</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rPr>
              <a:t>建议：到期收回篇数</a:t>
            </a:r>
            <a:endParaRPr lang="zh-CN" altLang="en-US" sz="2000">
              <a:latin typeface="微软雅黑" panose="020B0503020204020204" charset="-122"/>
              <a:ea typeface="微软雅黑" panose="020B0503020204020204" charset="-122"/>
            </a:endParaRPr>
          </a:p>
        </p:txBody>
      </p:sp>
      <p:cxnSp>
        <p:nvCxnSpPr>
          <p:cNvPr id="8" name="直接箭头连接符 7"/>
          <p:cNvCxnSpPr/>
          <p:nvPr/>
        </p:nvCxnSpPr>
        <p:spPr>
          <a:xfrm flipH="1">
            <a:off x="6766560" y="2909570"/>
            <a:ext cx="540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306310" y="2728595"/>
            <a:ext cx="4812030" cy="132207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教师权限：</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a:t>
            </a:r>
            <a:r>
              <a:rPr lang="zh-CN" sz="2000">
                <a:latin typeface="微软雅黑" panose="020B0503020204020204" charset="-122"/>
                <a:ea typeface="微软雅黑" panose="020B0503020204020204" charset="-122"/>
              </a:rPr>
              <a:t>教师审阅后查看结果：只控制查看，不控制检测</a:t>
            </a:r>
            <a:endParaRPr lang="zh-CN" sz="2000">
              <a:latin typeface="微软雅黑" panose="020B0503020204020204" charset="-122"/>
              <a:ea typeface="微软雅黑" panose="020B0503020204020204" charset="-122"/>
            </a:endParaRPr>
          </a:p>
          <a:p>
            <a:endParaRPr lang="zh-CN" altLang="en-US" sz="2000">
              <a:latin typeface="微软雅黑" panose="020B0503020204020204" charset="-122"/>
              <a:ea typeface="微软雅黑" panose="020B0503020204020204" charset="-122"/>
            </a:endParaRPr>
          </a:p>
        </p:txBody>
      </p:sp>
      <p:cxnSp>
        <p:nvCxnSpPr>
          <p:cNvPr id="10" name="直接箭头连接符 9"/>
          <p:cNvCxnSpPr/>
          <p:nvPr/>
        </p:nvCxnSpPr>
        <p:spPr>
          <a:xfrm flipH="1">
            <a:off x="6767195" y="4491990"/>
            <a:ext cx="540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7306310" y="3851910"/>
            <a:ext cx="4812030" cy="1938020"/>
          </a:xfrm>
          <a:prstGeom prst="rect">
            <a:avLst/>
          </a:prstGeom>
          <a:noFill/>
        </p:spPr>
        <p:txBody>
          <a:bodyPr wrap="square" rtlCol="0">
            <a:spAutoFit/>
          </a:bodyPr>
          <a:p>
            <a:r>
              <a:rPr lang="zh-CN" altLang="en-US" sz="2000" b="1">
                <a:latin typeface="微软雅黑" panose="020B0503020204020204" charset="-122"/>
                <a:ea typeface="微软雅黑" panose="020B0503020204020204" charset="-122"/>
              </a:rPr>
              <a:t>比对库权限：</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是</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表示生效，</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否</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表示未生效</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仅</a:t>
            </a:r>
            <a:r>
              <a:rPr lang="zh-CN" altLang="en-US" sz="2000">
                <a:solidFill>
                  <a:srgbClr val="C00000"/>
                </a:solidFill>
                <a:latin typeface="微软雅黑" panose="020B0503020204020204" charset="-122"/>
                <a:ea typeface="微软雅黑" panose="020B0503020204020204" charset="-122"/>
              </a:rPr>
              <a:t>对</a:t>
            </a:r>
            <a:r>
              <a:rPr lang="en-US" altLang="zh-CN" sz="2000">
                <a:latin typeface="微软雅黑" panose="020B0503020204020204" charset="-122"/>
                <a:ea typeface="微软雅黑" panose="020B0503020204020204" charset="-122"/>
              </a:rPr>
              <a:t>“</a:t>
            </a:r>
            <a:r>
              <a:rPr lang="zh-CN" altLang="en-US" sz="2000">
                <a:solidFill>
                  <a:srgbClr val="C00000"/>
                </a:solidFill>
                <a:latin typeface="微软雅黑" panose="020B0503020204020204" charset="-122"/>
                <a:ea typeface="微软雅黑" panose="020B0503020204020204" charset="-122"/>
              </a:rPr>
              <a:t>子账号上传</a:t>
            </a:r>
            <a:r>
              <a:rPr lang="en-US" altLang="zh-CN" sz="2000">
                <a:solidFill>
                  <a:srgbClr val="C00000"/>
                </a:solidFill>
                <a:latin typeface="微软雅黑" panose="020B0503020204020204" charset="-122"/>
                <a:ea typeface="微软雅黑" panose="020B0503020204020204" charset="-122"/>
              </a:rPr>
              <a:t>”</a:t>
            </a:r>
            <a:r>
              <a:rPr lang="zh-CN" altLang="en-US" sz="2000">
                <a:solidFill>
                  <a:srgbClr val="C00000"/>
                </a:solidFill>
                <a:latin typeface="微软雅黑" panose="020B0503020204020204" charset="-122"/>
                <a:ea typeface="微软雅黑" panose="020B0503020204020204" charset="-122"/>
              </a:rPr>
              <a:t>有效</a:t>
            </a:r>
            <a:r>
              <a:rPr lang="zh-CN" altLang="en-US" sz="2000">
                <a:latin typeface="微软雅黑" panose="020B0503020204020204" charset="-122"/>
                <a:ea typeface="微软雅黑" panose="020B0503020204020204" charset="-122"/>
              </a:rPr>
              <a:t>，学生上传无效（</a:t>
            </a:r>
            <a:r>
              <a:rPr lang="zh-CN" altLang="en-US" sz="2000">
                <a:solidFill>
                  <a:srgbClr val="C00000"/>
                </a:solidFill>
                <a:latin typeface="微软雅黑" panose="020B0503020204020204" charset="-122"/>
                <a:ea typeface="微软雅黑" panose="020B0503020204020204" charset="-122"/>
              </a:rPr>
              <a:t>学生上传比对库为全部，且不可设置</a:t>
            </a:r>
            <a:r>
              <a:rPr lang="zh-CN" altLang="en-US" sz="2000">
                <a:latin typeface="微软雅黑" panose="020B0503020204020204" charset="-122"/>
                <a:ea typeface="微软雅黑" panose="020B0503020204020204" charset="-122"/>
              </a:rPr>
              <a:t>）</a:t>
            </a:r>
            <a:endParaRPr lang="zh-CN" altLang="en-US" sz="2000">
              <a:latin typeface="微软雅黑" panose="020B0503020204020204" charset="-122"/>
              <a:ea typeface="微软雅黑" panose="020B0503020204020204" charset="-122"/>
            </a:endParaRPr>
          </a:p>
          <a:p>
            <a:r>
              <a:rPr lang="en-US" altLang="zh-CN" sz="2000">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rPr>
              <a:t>修改后，</a:t>
            </a:r>
            <a:r>
              <a:rPr lang="zh-CN" altLang="en-US" sz="2000">
                <a:solidFill>
                  <a:srgbClr val="C00000"/>
                </a:solidFill>
                <a:latin typeface="微软雅黑" panose="020B0503020204020204" charset="-122"/>
                <a:ea typeface="微软雅黑" panose="020B0503020204020204" charset="-122"/>
              </a:rPr>
              <a:t>所有文件夹（管理员</a:t>
            </a:r>
            <a:r>
              <a:rPr lang="en-US" altLang="zh-CN" sz="2000">
                <a:solidFill>
                  <a:srgbClr val="C00000"/>
                </a:solidFill>
                <a:latin typeface="微软雅黑" panose="020B0503020204020204" charset="-122"/>
                <a:ea typeface="微软雅黑" panose="020B0503020204020204" charset="-122"/>
              </a:rPr>
              <a:t>+</a:t>
            </a:r>
            <a:r>
              <a:rPr lang="zh-CN" altLang="en-US" sz="2000">
                <a:solidFill>
                  <a:srgbClr val="C00000"/>
                </a:solidFill>
                <a:latin typeface="微软雅黑" panose="020B0503020204020204" charset="-122"/>
                <a:ea typeface="微软雅黑" panose="020B0503020204020204" charset="-122"/>
              </a:rPr>
              <a:t>子账号）的比对库、比对时间均修改</a:t>
            </a:r>
            <a:r>
              <a:rPr lang="zh-CN" altLang="en-US" sz="2000">
                <a:latin typeface="微软雅黑" panose="020B0503020204020204" charset="-122"/>
                <a:ea typeface="微软雅黑" panose="020B0503020204020204" charset="-122"/>
              </a:rPr>
              <a:t>，仅向后生效</a:t>
            </a:r>
            <a:endParaRPr lang="zh-CN" altLang="en-US" sz="200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63220" y="790575"/>
            <a:ext cx="6403340" cy="5898515"/>
          </a:xfrm>
          <a:prstGeom prst="rect">
            <a:avLst/>
          </a:prstGeom>
        </p:spPr>
      </p:pic>
      <p:sp>
        <p:nvSpPr>
          <p:cNvPr id="3" name="矩形 2"/>
          <p:cNvSpPr/>
          <p:nvPr/>
        </p:nvSpPr>
        <p:spPr>
          <a:xfrm>
            <a:off x="2251710" y="1570990"/>
            <a:ext cx="263652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2247265" y="2728595"/>
            <a:ext cx="263652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2251710" y="1837690"/>
            <a:ext cx="263652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2480310" y="2995295"/>
            <a:ext cx="2636520" cy="2667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4" name="矩形 3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3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—02</a:t>
            </a:r>
            <a:r>
              <a:rPr lang="zh-CN" altLang="en-US" sz="3000" b="1" spc="400" dirty="0">
                <a:solidFill>
                  <a:srgbClr val="003300"/>
                </a:solidFill>
                <a:latin typeface="微软雅黑" panose="020B0503020204020204" charset="-122"/>
                <a:ea typeface="微软雅黑" panose="020B0503020204020204" charset="-122"/>
              </a:rPr>
              <a:t>账号设置（子账号）</a:t>
            </a:r>
            <a:endParaRPr lang="zh-CN" altLang="en-US" sz="3000" b="1" spc="400" dirty="0">
              <a:solidFill>
                <a:srgbClr val="0033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789305" y="795655"/>
            <a:ext cx="9514205" cy="4199890"/>
          </a:xfrm>
          <a:prstGeom prst="rect">
            <a:avLst/>
          </a:prstGeom>
        </p:spPr>
      </p:pic>
      <p:sp>
        <p:nvSpPr>
          <p:cNvPr id="3" name="矩形 2"/>
          <p:cNvSpPr/>
          <p:nvPr/>
        </p:nvSpPr>
        <p:spPr>
          <a:xfrm>
            <a:off x="7468235" y="1798320"/>
            <a:ext cx="1325245"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矩形 5"/>
          <p:cNvSpPr/>
          <p:nvPr/>
        </p:nvSpPr>
        <p:spPr>
          <a:xfrm>
            <a:off x="4623435" y="675640"/>
            <a:ext cx="114300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804545" y="1605280"/>
            <a:ext cx="1964690" cy="54864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804545" y="5042535"/>
            <a:ext cx="6089650"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sym typeface="+mn-ea"/>
              </a:rPr>
              <a:t>新增：</a:t>
            </a:r>
            <a:r>
              <a:rPr lang="zh-CN" altLang="en-US" sz="2000">
                <a:latin typeface="微软雅黑" panose="020B0503020204020204" charset="-122"/>
                <a:ea typeface="微软雅黑" panose="020B0503020204020204" charset="-122"/>
              </a:rPr>
              <a:t>管理员中心</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子账号管理</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新增子账号</a:t>
            </a:r>
            <a:endParaRPr lang="zh-CN" altLang="en-US" sz="2000">
              <a:latin typeface="微软雅黑" panose="020B0503020204020204" charset="-122"/>
              <a:ea typeface="微软雅黑" panose="020B0503020204020204" charset="-122"/>
            </a:endParaRPr>
          </a:p>
        </p:txBody>
      </p:sp>
      <p:sp>
        <p:nvSpPr>
          <p:cNvPr id="13" name="文本框 12"/>
          <p:cNvSpPr txBox="1"/>
          <p:nvPr/>
        </p:nvSpPr>
        <p:spPr>
          <a:xfrm>
            <a:off x="804545" y="5472430"/>
            <a:ext cx="7811770"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sym typeface="+mn-ea"/>
              </a:rPr>
              <a:t>修改：</a:t>
            </a:r>
            <a:r>
              <a:rPr lang="zh-CN" altLang="en-US" sz="2000">
                <a:latin typeface="微软雅黑" panose="020B0503020204020204" charset="-122"/>
                <a:ea typeface="微软雅黑" panose="020B0503020204020204" charset="-122"/>
              </a:rPr>
              <a:t>管理员中心</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子账号管理</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子账号列表</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选择子账号</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修改</a:t>
            </a:r>
            <a:endParaRPr lang="zh-CN" altLang="en-US" sz="2000">
              <a:latin typeface="微软雅黑" panose="020B0503020204020204" charset="-122"/>
              <a:ea typeface="微软雅黑" panose="020B0503020204020204" charset="-122"/>
            </a:endParaRPr>
          </a:p>
        </p:txBody>
      </p:sp>
      <p:sp>
        <p:nvSpPr>
          <p:cNvPr id="14" name="矩形 13"/>
          <p:cNvSpPr/>
          <p:nvPr/>
        </p:nvSpPr>
        <p:spPr>
          <a:xfrm>
            <a:off x="9896475" y="2885440"/>
            <a:ext cx="407670" cy="172148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804545" y="5902325"/>
            <a:ext cx="10358755"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sym typeface="+mn-ea"/>
              </a:rPr>
              <a:t>设置查询账号：</a:t>
            </a:r>
            <a:r>
              <a:rPr lang="zh-CN" altLang="en-US" sz="2000">
                <a:latin typeface="微软雅黑" panose="020B0503020204020204" charset="-122"/>
                <a:ea typeface="微软雅黑" panose="020B0503020204020204" charset="-122"/>
              </a:rPr>
              <a:t>管理员中心</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子账号管理</a:t>
            </a:r>
            <a:r>
              <a:rPr lang="en-US" altLang="zh-CN" sz="2000">
                <a:latin typeface="微软雅黑" panose="020B0503020204020204" charset="-122"/>
                <a:ea typeface="微软雅黑" panose="020B0503020204020204" charset="-122"/>
              </a:rPr>
              <a:t>—</a:t>
            </a:r>
            <a:r>
              <a:rPr lang="zh-CN" sz="2000">
                <a:latin typeface="微软雅黑" panose="020B0503020204020204" charset="-122"/>
                <a:ea typeface="微软雅黑" panose="020B0503020204020204" charset="-122"/>
              </a:rPr>
              <a:t>查询账号（</a:t>
            </a:r>
            <a:r>
              <a:rPr lang="zh-CN" sz="2000" dirty="0">
                <a:latin typeface="微软雅黑" panose="020B0503020204020204" charset="-122"/>
                <a:ea typeface="微软雅黑" panose="020B0503020204020204" charset="-122"/>
                <a:sym typeface="+mn-ea"/>
              </a:rPr>
              <a:t>查询账号同样</a:t>
            </a:r>
            <a:r>
              <a:rPr lang="zh-CN" sz="2000" dirty="0">
                <a:solidFill>
                  <a:srgbClr val="FF0000"/>
                </a:solidFill>
                <a:latin typeface="微软雅黑" panose="020B0503020204020204" charset="-122"/>
                <a:ea typeface="微软雅黑" panose="020B0503020204020204" charset="-122"/>
                <a:sym typeface="+mn-ea"/>
              </a:rPr>
              <a:t>占用</a:t>
            </a:r>
            <a:r>
              <a:rPr lang="zh-CN" sz="2000" dirty="0">
                <a:latin typeface="微软雅黑" panose="020B0503020204020204" charset="-122"/>
                <a:ea typeface="微软雅黑" panose="020B0503020204020204" charset="-122"/>
                <a:sym typeface="+mn-ea"/>
              </a:rPr>
              <a:t>子账号的总数</a:t>
            </a:r>
            <a:r>
              <a:rPr lang="en-US" altLang="zh-CN" sz="2000" dirty="0">
                <a:latin typeface="微软雅黑" panose="020B0503020204020204" charset="-122"/>
                <a:ea typeface="微软雅黑" panose="020B0503020204020204" charset="-122"/>
                <a:sym typeface="+mn-ea"/>
              </a:rPr>
              <a:t>)</a:t>
            </a:r>
            <a:endParaRPr lang="en-US" altLang="zh-CN" sz="2000" dirty="0">
              <a:latin typeface="微软雅黑" panose="020B0503020204020204" charset="-122"/>
              <a:ea typeface="微软雅黑" panose="020B0503020204020204" charset="-122"/>
              <a:sym typeface="+mn-ea"/>
            </a:endParaRPr>
          </a:p>
        </p:txBody>
      </p:sp>
      <p:sp>
        <p:nvSpPr>
          <p:cNvPr id="16" name="矩形 15"/>
          <p:cNvSpPr/>
          <p:nvPr/>
        </p:nvSpPr>
        <p:spPr>
          <a:xfrm>
            <a:off x="3973195" y="1564640"/>
            <a:ext cx="1398270" cy="44132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04545" y="6332220"/>
            <a:ext cx="9844405" cy="398780"/>
          </a:xfrm>
          <a:prstGeom prst="rect">
            <a:avLst/>
          </a:prstGeom>
          <a:noFill/>
        </p:spPr>
        <p:txBody>
          <a:bodyPr wrap="square" rtlCol="0">
            <a:spAutoFit/>
          </a:bodyPr>
          <a:p>
            <a:r>
              <a:rPr lang="zh-CN" altLang="en-US" sz="2000">
                <a:latin typeface="微软雅黑" panose="020B0503020204020204" charset="-122"/>
                <a:ea typeface="微软雅黑" panose="020B0503020204020204" charset="-122"/>
                <a:sym typeface="+mn-ea"/>
              </a:rPr>
              <a:t>回收篇数：</a:t>
            </a:r>
            <a:r>
              <a:rPr lang="zh-CN" altLang="en-US" sz="2000">
                <a:latin typeface="微软雅黑" panose="020B0503020204020204" charset="-122"/>
                <a:ea typeface="微软雅黑" panose="020B0503020204020204" charset="-122"/>
              </a:rPr>
              <a:t>管理员中心</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子账号管理</a:t>
            </a:r>
            <a:r>
              <a:rPr lang="en-US" altLang="zh-CN" sz="2000">
                <a:latin typeface="微软雅黑" panose="020B0503020204020204" charset="-122"/>
                <a:ea typeface="微软雅黑" panose="020B0503020204020204" charset="-122"/>
              </a:rPr>
              <a:t>—</a:t>
            </a:r>
            <a:r>
              <a:rPr lang="zh-CN" altLang="en-US" sz="2000">
                <a:latin typeface="微软雅黑" panose="020B0503020204020204" charset="-122"/>
                <a:ea typeface="微软雅黑" panose="020B0503020204020204" charset="-122"/>
              </a:rPr>
              <a:t>回收篇数</a:t>
            </a:r>
            <a:endParaRPr lang="zh-CN" altLang="en-US" sz="2000" dirty="0">
              <a:latin typeface="微软雅黑" panose="020B0503020204020204" charset="-122"/>
              <a:ea typeface="微软雅黑" panose="020B0503020204020204" charset="-122"/>
              <a:sym typeface="+mn-ea"/>
            </a:endParaRPr>
          </a:p>
        </p:txBody>
      </p:sp>
      <p:sp>
        <p:nvSpPr>
          <p:cNvPr id="18" name="矩形 17"/>
          <p:cNvSpPr/>
          <p:nvPr/>
        </p:nvSpPr>
        <p:spPr>
          <a:xfrm>
            <a:off x="5036185" y="2270760"/>
            <a:ext cx="1061085" cy="441325"/>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 34"/>
          <p:cNvSpPr/>
          <p:nvPr/>
        </p:nvSpPr>
        <p:spPr>
          <a:xfrm rot="3540000" flipH="1">
            <a:off x="5883275" y="2879090"/>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par>
                                <p:cTn id="27" presetID="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p:tgtEl>
                                          <p:spTgt spid="15"/>
                                        </p:tgtEl>
                                        <p:attrNameLst>
                                          <p:attrName>ppt_y</p:attrName>
                                        </p:attrNameLst>
                                      </p:cBhvr>
                                      <p:tavLst>
                                        <p:tav tm="0">
                                          <p:val>
                                            <p:strVal val="#ppt_y+#ppt_h*1.125000"/>
                                          </p:val>
                                        </p:tav>
                                        <p:tav tm="100000">
                                          <p:val>
                                            <p:strVal val="#ppt_y"/>
                                          </p:val>
                                        </p:tav>
                                      </p:tavLst>
                                    </p:anim>
                                    <p:animEffect transition="in" filter="wipe(up)">
                                      <p:cBhvr>
                                        <p:cTn id="36" dur="500"/>
                                        <p:tgtEl>
                                          <p:spTgt spid="15"/>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p:tgtEl>
                                          <p:spTgt spid="12"/>
                                        </p:tgtEl>
                                        <p:attrNameLst>
                                          <p:attrName>ppt_y</p:attrName>
                                        </p:attrNameLst>
                                      </p:cBhvr>
                                      <p:tavLst>
                                        <p:tav tm="0">
                                          <p:val>
                                            <p:strVal val="#ppt_y+#ppt_h*1.125000"/>
                                          </p:val>
                                        </p:tav>
                                        <p:tav tm="100000">
                                          <p:val>
                                            <p:strVal val="#ppt_y"/>
                                          </p:val>
                                        </p:tav>
                                      </p:tavLst>
                                    </p:anim>
                                    <p:animEffect transition="in" filter="wipe(up)">
                                      <p:cBhvr>
                                        <p:cTn id="46" dur="500"/>
                                        <p:tgtEl>
                                          <p:spTgt spid="12"/>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ldLvl="0" animBg="1"/>
      <p:bldP spid="6" grpId="0" bldLvl="0" animBg="1"/>
      <p:bldP spid="7" grpId="0" bldLvl="0" animBg="1"/>
      <p:bldP spid="13" grpId="0"/>
      <p:bldP spid="14" grpId="0" bldLvl="0" animBg="1"/>
      <p:bldP spid="15" grpId="0"/>
      <p:bldP spid="16" grpId="0" bldLvl="0" animBg="1"/>
      <p:bldP spid="12" grpId="0"/>
      <p:bldP spid="18" grpId="0" bldLvl="0" animBg="1"/>
      <p:bldP spid="1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118745" y="123825"/>
            <a:ext cx="576580" cy="597535"/>
            <a:chOff x="325" y="528"/>
            <a:chExt cx="908" cy="941"/>
          </a:xfrm>
        </p:grpSpPr>
        <p:sp>
          <p:nvSpPr>
            <p:cNvPr id="5" name="矩形 4"/>
            <p:cNvSpPr/>
            <p:nvPr/>
          </p:nvSpPr>
          <p:spPr>
            <a:xfrm>
              <a:off x="325" y="528"/>
              <a:ext cx="782" cy="782"/>
            </a:xfrm>
            <a:prstGeom prst="rect">
              <a:avLst/>
            </a:prstGeom>
            <a:solidFill>
              <a:srgbClr val="1C5A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sp>
          <p:nvSpPr>
            <p:cNvPr id="34" name="矩形 33"/>
            <p:cNvSpPr/>
            <p:nvPr/>
          </p:nvSpPr>
          <p:spPr>
            <a:xfrm>
              <a:off x="711" y="947"/>
              <a:ext cx="522" cy="5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3200"/>
            </a:p>
          </p:txBody>
        </p:sp>
      </p:grpSp>
      <p:sp>
        <p:nvSpPr>
          <p:cNvPr id="36" name="TextBox 36"/>
          <p:cNvSpPr txBox="1"/>
          <p:nvPr/>
        </p:nvSpPr>
        <p:spPr>
          <a:xfrm>
            <a:off x="790575" y="132080"/>
            <a:ext cx="8968740" cy="553085"/>
          </a:xfrm>
          <a:prstGeom prst="rect">
            <a:avLst/>
          </a:prstGeom>
          <a:noFill/>
        </p:spPr>
        <p:txBody>
          <a:bodyPr wrap="square" rtlCol="0">
            <a:spAutoFit/>
          </a:bodyPr>
          <a:p>
            <a:r>
              <a:rPr lang="zh-CN" sz="3000" b="1" spc="400" dirty="0">
                <a:solidFill>
                  <a:srgbClr val="003300"/>
                </a:solidFill>
                <a:latin typeface="微软雅黑" panose="020B0503020204020204" charset="-122"/>
                <a:ea typeface="微软雅黑" panose="020B0503020204020204" charset="-122"/>
              </a:rPr>
              <a:t>管理员操作指南</a:t>
            </a:r>
            <a:r>
              <a:rPr lang="en-US" altLang="zh-CN" sz="3000" b="1" spc="400" dirty="0">
                <a:solidFill>
                  <a:srgbClr val="003300"/>
                </a:solidFill>
                <a:latin typeface="微软雅黑" panose="020B0503020204020204" charset="-122"/>
                <a:ea typeface="微软雅黑" panose="020B0503020204020204" charset="-122"/>
              </a:rPr>
              <a:t>—</a:t>
            </a:r>
            <a:r>
              <a:rPr lang="en-US" altLang="zh-CN" sz="3000" b="1" spc="400" dirty="0">
                <a:solidFill>
                  <a:srgbClr val="003300"/>
                </a:solidFill>
                <a:latin typeface="微软雅黑" panose="020B0503020204020204" charset="-122"/>
                <a:ea typeface="微软雅黑" panose="020B0503020204020204" charset="-122"/>
                <a:sym typeface="+mn-ea"/>
              </a:rPr>
              <a:t>02</a:t>
            </a:r>
            <a:r>
              <a:rPr lang="zh-CN" altLang="en-US" sz="3000" b="1" spc="400" dirty="0">
                <a:solidFill>
                  <a:srgbClr val="003300"/>
                </a:solidFill>
                <a:latin typeface="微软雅黑" panose="020B0503020204020204" charset="-122"/>
                <a:ea typeface="微软雅黑" panose="020B0503020204020204" charset="-122"/>
                <a:sym typeface="+mn-ea"/>
              </a:rPr>
              <a:t>账号设置（子账号）</a:t>
            </a:r>
            <a:endParaRPr lang="zh-CN" altLang="en-US" sz="3000" b="1" spc="400" dirty="0">
              <a:solidFill>
                <a:srgbClr val="003300"/>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stretch>
            <a:fillRect/>
          </a:stretch>
        </p:blipFill>
        <p:spPr>
          <a:xfrm>
            <a:off x="363855" y="923925"/>
            <a:ext cx="4523740" cy="5571490"/>
          </a:xfrm>
          <a:prstGeom prst="rect">
            <a:avLst/>
          </a:prstGeom>
        </p:spPr>
      </p:pic>
      <p:sp>
        <p:nvSpPr>
          <p:cNvPr id="64" name="矩形 60"/>
          <p:cNvSpPr>
            <a:spLocks noChangeArrowheads="1"/>
          </p:cNvSpPr>
          <p:nvPr/>
        </p:nvSpPr>
        <p:spPr bwMode="auto">
          <a:xfrm>
            <a:off x="5243830" y="923925"/>
            <a:ext cx="663384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用户名不允许重复，用户名只能用字母或数字</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可设置不同子账号的文献长度限制（不同院系区分）</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可设权限</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比对库权限：管理员中心</a:t>
            </a:r>
            <a:r>
              <a:rPr lang="en-US" altLang="zh-CN"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系统设置</a:t>
            </a:r>
            <a:endParaRPr lang="zh-CN" altLang="en-US" sz="2000" dirty="0">
              <a:latin typeface="微软雅黑" panose="020B0503020204020204" charset="-122"/>
              <a:ea typeface="微软雅黑" panose="020B0503020204020204" charset="-122"/>
            </a:endParaRPr>
          </a:p>
        </p:txBody>
      </p:sp>
      <p:sp>
        <p:nvSpPr>
          <p:cNvPr id="70" name="矩形 60"/>
          <p:cNvSpPr>
            <a:spLocks noChangeArrowheads="1"/>
          </p:cNvSpPr>
          <p:nvPr/>
        </p:nvSpPr>
        <p:spPr bwMode="auto">
          <a:xfrm>
            <a:off x="5243195" y="4117340"/>
            <a:ext cx="6633845" cy="1630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创建时分配篇数（也可不分）：</a:t>
            </a:r>
            <a:r>
              <a:rPr lang="zh-CN" sz="2000" dirty="0">
                <a:solidFill>
                  <a:schemeClr val="tx1"/>
                </a:solidFill>
                <a:latin typeface="微软雅黑" panose="020B0503020204020204" charset="-122"/>
                <a:ea typeface="微软雅黑" panose="020B0503020204020204" charset="-122"/>
              </a:rPr>
              <a:t>子账号上传必须分</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篇数可回收</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子账号的篇数：可子账号自行上传检测，也可分给子账号下的学生</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rPr>
              <a:t>新增篇数</a:t>
            </a:r>
            <a:endParaRPr lang="zh-CN" sz="2000" dirty="0">
              <a:latin typeface="微软雅黑" panose="020B0503020204020204" charset="-122"/>
              <a:ea typeface="微软雅黑" panose="020B0503020204020204" charset="-122"/>
            </a:endParaRPr>
          </a:p>
        </p:txBody>
      </p:sp>
      <p:sp>
        <p:nvSpPr>
          <p:cNvPr id="73" name="矩形 60"/>
          <p:cNvSpPr>
            <a:spLocks noChangeArrowheads="1"/>
          </p:cNvSpPr>
          <p:nvPr/>
        </p:nvSpPr>
        <p:spPr bwMode="auto">
          <a:xfrm>
            <a:off x="5243830" y="2475865"/>
            <a:ext cx="663321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sym typeface="+mn-ea"/>
              </a:rPr>
              <a:t>可启用和停用</a:t>
            </a:r>
            <a:endParaRPr lang="zh-CN" sz="2000" dirty="0">
              <a:latin typeface="微软雅黑" panose="020B0503020204020204" charset="-122"/>
              <a:ea typeface="微软雅黑" panose="020B0503020204020204" charset="-122"/>
            </a:endParaRPr>
          </a:p>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sym typeface="+mn-ea"/>
              </a:rPr>
              <a:t>停用后不释放新的数量（与</a:t>
            </a:r>
            <a:r>
              <a:rPr lang="en-US" altLang="zh-CN" sz="2000" dirty="0">
                <a:latin typeface="微软雅黑" panose="020B0503020204020204" charset="-122"/>
                <a:ea typeface="微软雅黑" panose="020B0503020204020204" charset="-122"/>
                <a:sym typeface="+mn-ea"/>
              </a:rPr>
              <a:t>5.1</a:t>
            </a:r>
            <a:r>
              <a:rPr lang="zh-CN" altLang="en-US" sz="2000" dirty="0">
                <a:latin typeface="微软雅黑" panose="020B0503020204020204" charset="-122"/>
                <a:ea typeface="微软雅黑" panose="020B0503020204020204" charset="-122"/>
                <a:sym typeface="+mn-ea"/>
              </a:rPr>
              <a:t>区别）</a:t>
            </a:r>
            <a:endParaRPr lang="zh-CN" altLang="en-US" sz="2000" dirty="0">
              <a:latin typeface="微软雅黑" panose="020B0503020204020204" charset="-122"/>
              <a:ea typeface="微软雅黑" panose="020B0503020204020204" charset="-122"/>
              <a:sym typeface="+mn-ea"/>
            </a:endParaRPr>
          </a:p>
        </p:txBody>
      </p:sp>
      <p:sp>
        <p:nvSpPr>
          <p:cNvPr id="2" name="矩形 60"/>
          <p:cNvSpPr>
            <a:spLocks noChangeArrowheads="1"/>
          </p:cNvSpPr>
          <p:nvPr/>
        </p:nvSpPr>
        <p:spPr bwMode="auto">
          <a:xfrm>
            <a:off x="5243830" y="3431540"/>
            <a:ext cx="663321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285750" lvl="0" indent="-285750" algn="l">
              <a:buFont typeface="Wingdings" panose="05000000000000000000" charset="0"/>
              <a:buChar char="l"/>
              <a:defRPr/>
            </a:pPr>
            <a:r>
              <a:rPr lang="zh-CN" sz="2000" dirty="0">
                <a:latin typeface="微软雅黑" panose="020B0503020204020204" charset="-122"/>
                <a:ea typeface="微软雅黑" panose="020B0503020204020204" charset="-122"/>
                <a:sym typeface="+mn-ea"/>
              </a:rPr>
              <a:t>短信验证功能：可选择是否开启</a:t>
            </a:r>
            <a:endParaRPr lang="zh-CN" sz="2000" dirty="0">
              <a:latin typeface="微软雅黑" panose="020B0503020204020204" charset="-122"/>
              <a:ea typeface="微软雅黑" panose="020B0503020204020204" charset="-122"/>
              <a:sym typeface="+mn-ea"/>
            </a:endParaRPr>
          </a:p>
        </p:txBody>
      </p:sp>
      <p:sp>
        <p:nvSpPr>
          <p:cNvPr id="29" name="矩形 28"/>
          <p:cNvSpPr/>
          <p:nvPr/>
        </p:nvSpPr>
        <p:spPr>
          <a:xfrm>
            <a:off x="790575" y="1790700"/>
            <a:ext cx="2827655" cy="347980"/>
          </a:xfrm>
          <a:prstGeom prst="rect">
            <a:avLst/>
          </a:prstGeom>
          <a:noFill/>
          <a:ln w="317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 34"/>
          <p:cNvSpPr/>
          <p:nvPr/>
        </p:nvSpPr>
        <p:spPr>
          <a:xfrm rot="3540000" flipH="1">
            <a:off x="3582035" y="2299335"/>
            <a:ext cx="852805" cy="39878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Effect transition="in" filter="wipe(left)">
                                      <p:cBhvr>
                                        <p:cTn id="7" dur="25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73"/>
                                        </p:tgtEl>
                                        <p:attrNameLst>
                                          <p:attrName>style.visibility</p:attrName>
                                        </p:attrNameLst>
                                      </p:cBhvr>
                                      <p:to>
                                        <p:strVal val="visible"/>
                                      </p:to>
                                    </p:set>
                                    <p:animEffect transition="in" filter="wipe(left)">
                                      <p:cBhvr>
                                        <p:cTn id="12" dur="25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Effect transition="in" filter="wipe(left)">
                                      <p:cBhvr>
                                        <p:cTn id="17" dur="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70"/>
                                        </p:tgtEl>
                                        <p:attrNameLst>
                                          <p:attrName>style.visibility</p:attrName>
                                        </p:attrNameLst>
                                      </p:cBhvr>
                                      <p:to>
                                        <p:strVal val="visible"/>
                                      </p:to>
                                    </p:set>
                                    <p:animEffect transition="in" filter="wipe(left)">
                                      <p:cBhvr>
                                        <p:cTn id="22" dur="250"/>
                                        <p:tgtEl>
                                          <p:spTgt spid="70"/>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0" grpId="0"/>
      <p:bldP spid="73" grpId="0"/>
      <p:bldP spid="2" grpId="0"/>
      <p:bldP spid="29" grpId="0" bldLvl="0" animBg="1"/>
      <p:bldP spid="7" grpId="0" bldLvl="0" animBg="1"/>
    </p:bldLst>
  </p:timing>
</p:sld>
</file>

<file path=ppt/tags/tag1.xml><?xml version="1.0" encoding="utf-8"?>
<p:tagLst xmlns:p="http://schemas.openxmlformats.org/presentationml/2006/main">
  <p:tag name="ISLIDE.DIAGRAM" val="e35520a0-6744-49c1-b19b-78f83e8aeee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4583</Words>
  <Application>WPS 演示</Application>
  <PresentationFormat>宽屏</PresentationFormat>
  <Paragraphs>757</Paragraphs>
  <Slides>53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53</vt:i4>
      </vt:variant>
    </vt:vector>
  </HeadingPairs>
  <TitlesOfParts>
    <vt:vector size="71" baseType="lpstr">
      <vt:lpstr>Arial</vt:lpstr>
      <vt:lpstr>宋体</vt:lpstr>
      <vt:lpstr>Wingdings</vt:lpstr>
      <vt:lpstr>微软雅黑</vt:lpstr>
      <vt:lpstr>Impact</vt:lpstr>
      <vt:lpstr>Arial</vt:lpstr>
      <vt:lpstr>Wingdings</vt:lpstr>
      <vt:lpstr>Arial Unicode MS</vt:lpstr>
      <vt:lpstr>Calibri Light</vt:lpstr>
      <vt:lpstr>Calibri</vt:lpstr>
      <vt:lpstr>FontAwesome</vt:lpstr>
      <vt:lpstr>Lato Light</vt:lpstr>
      <vt:lpstr>MS PGothic</vt:lpstr>
      <vt:lpstr>Open Sans</vt:lpstr>
      <vt:lpstr>Segoe Print</vt:lpstr>
      <vt:lpstr>Noto Sans S Chinese Thin</vt:lpstr>
      <vt:lpstr>Lantinghei SC Demibold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“中国知网”课程作业管理系统 产品介绍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吴广宇</cp:lastModifiedBy>
  <cp:revision>638</cp:revision>
  <dcterms:created xsi:type="dcterms:W3CDTF">2019-04-15T04:21:00Z</dcterms:created>
  <dcterms:modified xsi:type="dcterms:W3CDTF">2019-04-29T07:19:14Z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y fmtid="{D5CDD505-2E9C-101B-9397-08002B2CF9AE}" pid="3" name="KSORubyTemplateID">
    <vt:lpwstr>8</vt:lpwstr>
  </property>
</Properties>
</file>